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8"/>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531" r:id="rId168"/>
    <p:sldId id="532" r:id="rId169"/>
    <p:sldId id="533" r:id="rId170"/>
    <p:sldId id="534" r:id="rId171"/>
    <p:sldId id="535" r:id="rId172"/>
    <p:sldId id="536" r:id="rId173"/>
    <p:sldId id="537" r:id="rId174"/>
    <p:sldId id="538" r:id="rId175"/>
    <p:sldId id="539" r:id="rId176"/>
    <p:sldId id="540" r:id="rId177"/>
    <p:sldId id="541" r:id="rId178"/>
    <p:sldId id="542" r:id="rId179"/>
    <p:sldId id="543" r:id="rId180"/>
    <p:sldId id="544" r:id="rId181"/>
    <p:sldId id="545" r:id="rId182"/>
    <p:sldId id="546" r:id="rId183"/>
    <p:sldId id="547" r:id="rId184"/>
    <p:sldId id="548" r:id="rId185"/>
    <p:sldId id="549" r:id="rId186"/>
    <p:sldId id="550" r:id="rId187"/>
    <p:sldId id="551" r:id="rId188"/>
    <p:sldId id="552" r:id="rId189"/>
    <p:sldId id="553" r:id="rId190"/>
    <p:sldId id="554" r:id="rId191"/>
    <p:sldId id="555" r:id="rId192"/>
    <p:sldId id="556" r:id="rId193"/>
    <p:sldId id="557" r:id="rId194"/>
    <p:sldId id="558" r:id="rId195"/>
    <p:sldId id="559" r:id="rId196"/>
    <p:sldId id="268" r:id="rId19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DFFC"/>
    <a:srgbClr val="F470EE"/>
    <a:srgbClr val="7E37B3"/>
    <a:srgbClr val="7131A1"/>
    <a:srgbClr val="DE0AD4"/>
    <a:srgbClr val="FFFF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202"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28/04/2021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r>
              <a:rPr lang="en-US" dirty="0" smtClean="0"/>
              <a:t>This is just a recommendation not a rule</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163</a:t>
            </a:fld>
            <a:endParaRPr lang="en-GB"/>
          </a:p>
        </p:txBody>
      </p:sp>
    </p:spTree>
    <p:extLst>
      <p:ext uri="{BB962C8B-B14F-4D97-AF65-F5344CB8AC3E}">
        <p14:creationId xmlns:p14="http://schemas.microsoft.com/office/powerpoint/2010/main" val="2242322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164</a:t>
            </a:fld>
            <a:endParaRPr lang="en-GB"/>
          </a:p>
        </p:txBody>
      </p:sp>
    </p:spTree>
    <p:extLst>
      <p:ext uri="{BB962C8B-B14F-4D97-AF65-F5344CB8AC3E}">
        <p14:creationId xmlns:p14="http://schemas.microsoft.com/office/powerpoint/2010/main" val="1722699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165</a:t>
            </a:fld>
            <a:endParaRPr lang="en-GB"/>
          </a:p>
        </p:txBody>
      </p:sp>
    </p:spTree>
    <p:extLst>
      <p:ext uri="{BB962C8B-B14F-4D97-AF65-F5344CB8AC3E}">
        <p14:creationId xmlns:p14="http://schemas.microsoft.com/office/powerpoint/2010/main" val="208850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166</a:t>
            </a:fld>
            <a:endParaRPr lang="en-GB"/>
          </a:p>
        </p:txBody>
      </p:sp>
    </p:spTree>
    <p:extLst>
      <p:ext uri="{BB962C8B-B14F-4D97-AF65-F5344CB8AC3E}">
        <p14:creationId xmlns:p14="http://schemas.microsoft.com/office/powerpoint/2010/main" val="12567804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167</a:t>
            </a:fld>
            <a:endParaRPr lang="en-GB"/>
          </a:p>
        </p:txBody>
      </p:sp>
    </p:spTree>
    <p:extLst>
      <p:ext uri="{BB962C8B-B14F-4D97-AF65-F5344CB8AC3E}">
        <p14:creationId xmlns:p14="http://schemas.microsoft.com/office/powerpoint/2010/main" val="39610764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smtClean="0"/>
              <a:t>AddingAModal</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168</a:t>
            </a:fld>
            <a:endParaRPr lang="en-GB"/>
          </a:p>
        </p:txBody>
      </p:sp>
    </p:spTree>
    <p:extLst>
      <p:ext uri="{BB962C8B-B14F-4D97-AF65-F5344CB8AC3E}">
        <p14:creationId xmlns:p14="http://schemas.microsoft.com/office/powerpoint/2010/main" val="25370680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TsBasicSetup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169</a:t>
            </a:fld>
            <a:endParaRPr lang="en-GB"/>
          </a:p>
        </p:txBody>
      </p:sp>
    </p:spTree>
    <p:extLst>
      <p:ext uri="{BB962C8B-B14F-4D97-AF65-F5344CB8AC3E}">
        <p14:creationId xmlns:p14="http://schemas.microsoft.com/office/powerpoint/2010/main" val="32539363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170</a:t>
            </a:fld>
            <a:endParaRPr lang="en-GB"/>
          </a:p>
        </p:txBody>
      </p:sp>
    </p:spTree>
    <p:extLst>
      <p:ext uri="{BB962C8B-B14F-4D97-AF65-F5344CB8AC3E}">
        <p14:creationId xmlns:p14="http://schemas.microsoft.com/office/powerpoint/2010/main" val="16744425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171</a:t>
            </a:fld>
            <a:endParaRPr lang="en-GB"/>
          </a:p>
        </p:txBody>
      </p:sp>
    </p:spTree>
    <p:extLst>
      <p:ext uri="{BB962C8B-B14F-4D97-AF65-F5344CB8AC3E}">
        <p14:creationId xmlns:p14="http://schemas.microsoft.com/office/powerpoint/2010/main" val="34524778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172</a:t>
            </a:fld>
            <a:endParaRPr lang="en-GB"/>
          </a:p>
        </p:txBody>
      </p:sp>
    </p:spTree>
    <p:extLst>
      <p:ext uri="{BB962C8B-B14F-4D97-AF65-F5344CB8AC3E}">
        <p14:creationId xmlns:p14="http://schemas.microsoft.com/office/powerpoint/2010/main" val="15998159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173</a:t>
            </a:fld>
            <a:endParaRPr lang="en-GB"/>
          </a:p>
        </p:txBody>
      </p:sp>
    </p:spTree>
    <p:extLst>
      <p:ext uri="{BB962C8B-B14F-4D97-AF65-F5344CB8AC3E}">
        <p14:creationId xmlns:p14="http://schemas.microsoft.com/office/powerpoint/2010/main" val="24818803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SideNavBar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174</a:t>
            </a:fld>
            <a:endParaRPr lang="en-GB"/>
          </a:p>
        </p:txBody>
      </p:sp>
    </p:spTree>
    <p:extLst>
      <p:ext uri="{BB962C8B-B14F-4D97-AF65-F5344CB8AC3E}">
        <p14:creationId xmlns:p14="http://schemas.microsoft.com/office/powerpoint/2010/main" val="12993522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:Hamburger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175</a:t>
            </a:fld>
            <a:endParaRPr lang="en-GB"/>
          </a:p>
        </p:txBody>
      </p:sp>
    </p:spTree>
    <p:extLst>
      <p:ext uri="{BB962C8B-B14F-4D97-AF65-F5344CB8AC3E}">
        <p14:creationId xmlns:p14="http://schemas.microsoft.com/office/powerpoint/2010/main" val="119793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OpenCloseSideNav</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176</a:t>
            </a:fld>
            <a:endParaRPr lang="en-GB"/>
          </a:p>
        </p:txBody>
      </p:sp>
    </p:spTree>
    <p:extLst>
      <p:ext uri="{BB962C8B-B14F-4D97-AF65-F5344CB8AC3E}">
        <p14:creationId xmlns:p14="http://schemas.microsoft.com/office/powerpoint/2010/main" val="21431829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ManipulatingElementClasses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177</a:t>
            </a:fld>
            <a:endParaRPr lang="en-GB"/>
          </a:p>
        </p:txBody>
      </p:sp>
    </p:spTree>
    <p:extLst>
      <p:ext uri="{BB962C8B-B14F-4D97-AF65-F5344CB8AC3E}">
        <p14:creationId xmlns:p14="http://schemas.microsoft.com/office/powerpoint/2010/main" val="29931859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PropertyNotations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178</a:t>
            </a:fld>
            <a:endParaRPr lang="en-GB"/>
          </a:p>
        </p:txBody>
      </p:sp>
    </p:spTree>
    <p:extLst>
      <p:ext uri="{BB962C8B-B14F-4D97-AF65-F5344CB8AC3E}">
        <p14:creationId xmlns:p14="http://schemas.microsoft.com/office/powerpoint/2010/main" val="39782075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179</a:t>
            </a:fld>
            <a:endParaRPr lang="en-GB"/>
          </a:p>
        </p:txBody>
      </p:sp>
    </p:spTree>
    <p:extLst>
      <p:ext uri="{BB962C8B-B14F-4D97-AF65-F5344CB8AC3E}">
        <p14:creationId xmlns:p14="http://schemas.microsoft.com/office/powerpoint/2010/main" val="192243581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180</a:t>
            </a:fld>
            <a:endParaRPr lang="en-GB"/>
          </a:p>
        </p:txBody>
      </p:sp>
    </p:spTree>
    <p:extLst>
      <p:ext uri="{BB962C8B-B14F-4D97-AF65-F5344CB8AC3E}">
        <p14:creationId xmlns:p14="http://schemas.microsoft.com/office/powerpoint/2010/main" val="223676161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181</a:t>
            </a:fld>
            <a:endParaRPr lang="en-GB"/>
          </a:p>
        </p:txBody>
      </p:sp>
    </p:spTree>
    <p:extLst>
      <p:ext uri="{BB962C8B-B14F-4D97-AF65-F5344CB8AC3E}">
        <p14:creationId xmlns:p14="http://schemas.microsoft.com/office/powerpoint/2010/main" val="698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182</a:t>
            </a:fld>
            <a:endParaRPr lang="en-GB"/>
          </a:p>
        </p:txBody>
      </p:sp>
    </p:spTree>
    <p:extLst>
      <p:ext uri="{BB962C8B-B14F-4D97-AF65-F5344CB8AC3E}">
        <p14:creationId xmlns:p14="http://schemas.microsoft.com/office/powerpoint/2010/main" val="15416198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183</a:t>
            </a:fld>
            <a:endParaRPr lang="en-GB"/>
          </a:p>
        </p:txBody>
      </p:sp>
    </p:spTree>
    <p:extLst>
      <p:ext uri="{BB962C8B-B14F-4D97-AF65-F5344CB8AC3E}">
        <p14:creationId xmlns:p14="http://schemas.microsoft.com/office/powerpoint/2010/main" val="29931679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184</a:t>
            </a:fld>
            <a:endParaRPr lang="en-GB"/>
          </a:p>
        </p:txBody>
      </p:sp>
    </p:spTree>
    <p:extLst>
      <p:ext uri="{BB962C8B-B14F-4D97-AF65-F5344CB8AC3E}">
        <p14:creationId xmlns:p14="http://schemas.microsoft.com/office/powerpoint/2010/main" val="3026797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185</a:t>
            </a:fld>
            <a:endParaRPr lang="en-GB"/>
          </a:p>
        </p:txBody>
      </p:sp>
    </p:spTree>
    <p:extLst>
      <p:ext uri="{BB962C8B-B14F-4D97-AF65-F5344CB8AC3E}">
        <p14:creationId xmlns:p14="http://schemas.microsoft.com/office/powerpoint/2010/main" val="2986000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186</a:t>
            </a:fld>
            <a:endParaRPr lang="en-GB"/>
          </a:p>
        </p:txBody>
      </p:sp>
    </p:spTree>
    <p:extLst>
      <p:ext uri="{BB962C8B-B14F-4D97-AF65-F5344CB8AC3E}">
        <p14:creationId xmlns:p14="http://schemas.microsoft.com/office/powerpoint/2010/main" val="168018719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187</a:t>
            </a:fld>
            <a:endParaRPr lang="en-GB"/>
          </a:p>
        </p:txBody>
      </p:sp>
    </p:spTree>
    <p:extLst>
      <p:ext uri="{BB962C8B-B14F-4D97-AF65-F5344CB8AC3E}">
        <p14:creationId xmlns:p14="http://schemas.microsoft.com/office/powerpoint/2010/main" val="229177585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188</a:t>
            </a:fld>
            <a:endParaRPr lang="en-GB"/>
          </a:p>
        </p:txBody>
      </p:sp>
    </p:spTree>
    <p:extLst>
      <p:ext uri="{BB962C8B-B14F-4D97-AF65-F5344CB8AC3E}">
        <p14:creationId xmlns:p14="http://schemas.microsoft.com/office/powerpoint/2010/main" val="37331664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ViewportMetaTag</a:t>
            </a:r>
            <a:endParaRPr lang="en-IN" dirty="0" smtClean="0"/>
          </a:p>
          <a:p>
            <a:r>
              <a:rPr lang="en-IN" dirty="0" smtClean="0"/>
              <a:t>Whenever we make any changes in meta tag we need to refresh the page and click on the device toggle twice to disable/enable it to see the changes it is some kind of bug in chrome </a:t>
            </a:r>
            <a:r>
              <a:rPr lang="en-IN" dirty="0" err="1" smtClean="0"/>
              <a:t>devtools</a:t>
            </a:r>
            <a:r>
              <a:rPr lang="en-IN" dirty="0" smtClean="0"/>
              <a: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189</a:t>
            </a:fld>
            <a:endParaRPr lang="en-GB"/>
          </a:p>
        </p:txBody>
      </p:sp>
    </p:spTree>
    <p:extLst>
      <p:ext uri="{BB962C8B-B14F-4D97-AF65-F5344CB8AC3E}">
        <p14:creationId xmlns:p14="http://schemas.microsoft.com/office/powerpoint/2010/main" val="172259356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:MobileFirst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dirty="0" smtClean="0"/>
              <a:t>We have two tools for responsive design we haver the viewport meta tag which is created and added in html and we have media queries which are created and added in </a:t>
            </a:r>
            <a:r>
              <a:rPr lang="en-IN" dirty="0" err="1" smtClean="0"/>
              <a:t>css</a:t>
            </a:r>
            <a:r>
              <a:rPr lang="en-IN" dirty="0" smtClean="0"/>
              <a:t> we will dive into media queries in upcoming slides lets for now focus on some differences between them</a:t>
            </a:r>
            <a:r>
              <a:rPr lang="en-IN" baseline="0" dirty="0" smtClean="0"/>
              <a:t> and why we need both to create our responsive website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The viewport metatag is required to adjust our site to the device </a:t>
            </a:r>
            <a:r>
              <a:rPr lang="en-IN" baseline="0" dirty="0" err="1" smtClean="0"/>
              <a:t>vieweport</a:t>
            </a:r>
            <a:r>
              <a:rPr lang="en-IN" baseline="0" dirty="0" smtClean="0"/>
              <a:t> so that the device width Is considered in addition to actual pixels and automatically apply the pixel ratio which will then </a:t>
            </a:r>
            <a:r>
              <a:rPr lang="en-IN" baseline="0" dirty="0" err="1" smtClean="0"/>
              <a:t>alow</a:t>
            </a:r>
            <a:r>
              <a:rPr lang="en-IN" baseline="0" dirty="0" smtClean="0"/>
              <a:t> us to use the software pixels instead of hardware pixels,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We cannot make any design changes like if we want some things to appear </a:t>
            </a:r>
            <a:r>
              <a:rPr lang="en-IN" baseline="0" dirty="0" err="1" smtClean="0"/>
              <a:t>disapper</a:t>
            </a:r>
            <a:r>
              <a:rPr lang="en-IN" baseline="0" dirty="0" smtClean="0"/>
              <a:t> if we are on a mobile device this is not possible with just the viewport meta tag.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Media queries on the other hand allow us to change the design depending on the actual </a:t>
            </a:r>
            <a:r>
              <a:rPr lang="en-IN" baseline="0" dirty="0" err="1" smtClean="0"/>
              <a:t>size.we</a:t>
            </a:r>
            <a:r>
              <a:rPr lang="en-IN" baseline="0" dirty="0" smtClean="0"/>
              <a:t> are able to define multiple rules based on the size say width where specific properties should change on different sizes.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baseline="0" dirty="0" smtClean="0"/>
              <a:t>These changes are defined by us and can thus specify different design for </a:t>
            </a:r>
            <a:r>
              <a:rPr lang="en-IN" baseline="0" dirty="0" err="1" smtClean="0"/>
              <a:t>differenyt</a:t>
            </a:r>
            <a:r>
              <a:rPr lang="en-IN" baseline="0" dirty="0" smtClean="0"/>
              <a:t> sized devices</a:t>
            </a:r>
            <a:endParaRPr lang="en-IN"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190</a:t>
            </a:fld>
            <a:endParaRPr lang="en-GB"/>
          </a:p>
        </p:txBody>
      </p:sp>
    </p:spTree>
    <p:extLst>
      <p:ext uri="{BB962C8B-B14F-4D97-AF65-F5344CB8AC3E}">
        <p14:creationId xmlns:p14="http://schemas.microsoft.com/office/powerpoint/2010/main" val="156892616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:MobileFirst</a:t>
            </a:r>
          </a:p>
        </p:txBody>
      </p:sp>
      <p:sp>
        <p:nvSpPr>
          <p:cNvPr id="4" name="Slide Number Placeholder 3"/>
          <p:cNvSpPr>
            <a:spLocks noGrp="1"/>
          </p:cNvSpPr>
          <p:nvPr>
            <p:ph type="sldNum" sz="quarter" idx="10"/>
          </p:nvPr>
        </p:nvSpPr>
        <p:spPr/>
        <p:txBody>
          <a:bodyPr/>
          <a:lstStyle/>
          <a:p>
            <a:fld id="{D3B79ED6-4970-4D84-B25C-F520A9D9210C}" type="slidenum">
              <a:rPr lang="en-GB" smtClean="0"/>
              <a:t>191</a:t>
            </a:fld>
            <a:endParaRPr lang="en-GB"/>
          </a:p>
        </p:txBody>
      </p:sp>
    </p:spTree>
    <p:extLst>
      <p:ext uri="{BB962C8B-B14F-4D97-AF65-F5344CB8AC3E}">
        <p14:creationId xmlns:p14="http://schemas.microsoft.com/office/powerpoint/2010/main" val="172653761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MediaQueries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192</a:t>
            </a:fld>
            <a:endParaRPr lang="en-GB"/>
          </a:p>
        </p:txBody>
      </p:sp>
    </p:spTree>
    <p:extLst>
      <p:ext uri="{BB962C8B-B14F-4D97-AF65-F5344CB8AC3E}">
        <p14:creationId xmlns:p14="http://schemas.microsoft.com/office/powerpoint/2010/main" val="272640956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MediaQueries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193</a:t>
            </a:fld>
            <a:endParaRPr lang="en-GB"/>
          </a:p>
        </p:txBody>
      </p:sp>
    </p:spTree>
    <p:extLst>
      <p:ext uri="{BB962C8B-B14F-4D97-AF65-F5344CB8AC3E}">
        <p14:creationId xmlns:p14="http://schemas.microsoft.com/office/powerpoint/2010/main" val="18025556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smtClean="0"/>
              <a:t>MediaQueries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194</a:t>
            </a:fld>
            <a:endParaRPr lang="en-GB"/>
          </a:p>
        </p:txBody>
      </p:sp>
    </p:spTree>
    <p:extLst>
      <p:ext uri="{BB962C8B-B14F-4D97-AF65-F5344CB8AC3E}">
        <p14:creationId xmlns:p14="http://schemas.microsoft.com/office/powerpoint/2010/main" val="311890245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err="1" smtClean="0"/>
              <a:t>MediaQueriesImpPoints</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195</a:t>
            </a:fld>
            <a:endParaRPr lang="en-GB"/>
          </a:p>
        </p:txBody>
      </p:sp>
    </p:spTree>
    <p:extLst>
      <p:ext uri="{BB962C8B-B14F-4D97-AF65-F5344CB8AC3E}">
        <p14:creationId xmlns:p14="http://schemas.microsoft.com/office/powerpoint/2010/main" val="813938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28/04/2021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28/04/2021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28/04/2021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28/04/2021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28/04/2021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28/04/2021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28/04/2021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developer.mozilla.org/en-US/docs/Web/CSS/font-si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s://web.archive.org/web/20180505112131/https:/blogs.msdn.microsoft.com/kurlak/2013/11/03/hiding-vertical-scrollbars-with-pure-css-in-chrome-ie-6-firefox-opera-and-safari/" TargetMode="External"/><Relationship Id="rId4" Type="http://schemas.openxmlformats.org/officeDocument/2006/relationships/hyperlink" Target="https://caniuse.com/#search=vh"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s://developer.mozilla.org/en-US/docs/Web/API/HTMLElement/style" TargetMode="External"/><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hyperlink" Target="https://developer.mozilla.org/en-US/docs/Web/API/Element/classList"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s://www.w3.org/TR/css-values-3/#absolute-lengths" TargetMode="External"/><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6.xml.rels><?xml version="1.0" encoding="UTF-8" standalone="yes"?>
<Relationships xmlns="http://schemas.openxmlformats.org/package/2006/relationships"><Relationship Id="rId3" Type="http://schemas.openxmlformats.org/officeDocument/2006/relationships/hyperlink" Target="https://www.mydevice.io/#compare-devices" TargetMode="External"/><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Choosing the Right Unit</a:t>
            </a:r>
          </a:p>
        </p:txBody>
      </p:sp>
      <p:pic>
        <p:nvPicPr>
          <p:cNvPr id="4" name="Content Placeholder 3"/>
          <p:cNvPicPr>
            <a:picLocks noGrp="1" noChangeAspect="1"/>
          </p:cNvPicPr>
          <p:nvPr>
            <p:ph idx="1"/>
          </p:nvPr>
        </p:nvPicPr>
        <p:blipFill>
          <a:blip r:embed="rId3"/>
          <a:stretch>
            <a:fillRect/>
          </a:stretch>
        </p:blipFill>
        <p:spPr>
          <a:xfrm>
            <a:off x="220663" y="748900"/>
            <a:ext cx="10918825" cy="5714068"/>
          </a:xfrm>
          <a:prstGeom prst="rect">
            <a:avLst/>
          </a:prstGeom>
        </p:spPr>
      </p:pic>
    </p:spTree>
    <p:extLst>
      <p:ext uri="{BB962C8B-B14F-4D97-AF65-F5344CB8AC3E}">
        <p14:creationId xmlns:p14="http://schemas.microsoft.com/office/powerpoint/2010/main" val="1304006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Using "auto" to </a:t>
            </a:r>
            <a:r>
              <a:rPr lang="en-IN" dirty="0" err="1"/>
              <a:t>Center</a:t>
            </a:r>
            <a:r>
              <a:rPr lang="en-IN" dirty="0"/>
              <a:t> </a:t>
            </a:r>
            <a:r>
              <a:rPr lang="en-IN" dirty="0" smtClean="0"/>
              <a:t>Elements/Code clean up</a:t>
            </a:r>
            <a:endParaRPr lang="en-GB" dirty="0"/>
          </a:p>
        </p:txBody>
      </p:sp>
      <p:sp>
        <p:nvSpPr>
          <p:cNvPr id="3" name="Content Placeholder 2"/>
          <p:cNvSpPr>
            <a:spLocks noGrp="1"/>
          </p:cNvSpPr>
          <p:nvPr>
            <p:ph idx="1"/>
          </p:nvPr>
        </p:nvSpPr>
        <p:spPr>
          <a:xfrm>
            <a:off x="677333" y="820883"/>
            <a:ext cx="10991657" cy="5631872"/>
          </a:xfrm>
        </p:spPr>
        <p:txBody>
          <a:bodyPr/>
          <a:lstStyle/>
          <a:p>
            <a:r>
              <a:rPr lang="en-US" dirty="0" smtClean="0"/>
              <a:t>A quick tip to quickly center our elements is to use </a:t>
            </a:r>
            <a:r>
              <a:rPr lang="en-US" dirty="0" err="1" smtClean="0"/>
              <a:t>margin:auto</a:t>
            </a:r>
            <a:r>
              <a:rPr lang="en-US" dirty="0" smtClean="0"/>
              <a:t> like we used it in our main.css file in </a:t>
            </a:r>
            <a:r>
              <a:rPr lang="en-GB" dirty="0"/>
              <a:t>.</a:t>
            </a:r>
            <a:r>
              <a:rPr lang="en-GB" dirty="0" err="1"/>
              <a:t>plan__list</a:t>
            </a:r>
            <a:r>
              <a:rPr lang="en-GB" dirty="0"/>
              <a:t> </a:t>
            </a:r>
            <a:r>
              <a:rPr lang="en-GB" dirty="0" smtClean="0"/>
              <a:t>{} selectors to </a:t>
            </a:r>
            <a:r>
              <a:rPr lang="en-GB" dirty="0" err="1" smtClean="0"/>
              <a:t>center</a:t>
            </a:r>
            <a:r>
              <a:rPr lang="en-GB" dirty="0" smtClean="0"/>
              <a:t> our plans the browser in this case automatically calculates the margins.</a:t>
            </a:r>
          </a:p>
          <a:p>
            <a:r>
              <a:rPr lang="en-US" dirty="0" err="1" smtClean="0"/>
              <a:t>Margin:auto</a:t>
            </a:r>
            <a:r>
              <a:rPr lang="en-US" dirty="0" smtClean="0"/>
              <a:t> only works for block level elements with an explicitly assigned width</a:t>
            </a:r>
            <a:endParaRPr lang="en-GB" dirty="0"/>
          </a:p>
          <a:p>
            <a:r>
              <a:rPr lang="en-US" dirty="0" smtClean="0"/>
              <a:t>Code </a:t>
            </a:r>
            <a:r>
              <a:rPr lang="en-US" dirty="0" err="1" smtClean="0"/>
              <a:t>cleanup:We</a:t>
            </a:r>
            <a:r>
              <a:rPr lang="en-US" dirty="0" smtClean="0"/>
              <a:t> will notice in our packages.css file we still have height and width for      </a:t>
            </a:r>
            <a:r>
              <a:rPr lang="en-GB" dirty="0" smtClean="0"/>
              <a:t>.background{} we can change them to viewport units</a:t>
            </a:r>
            <a:endParaRPr lang="en-GB" dirty="0"/>
          </a:p>
          <a:p>
            <a:endParaRPr lang="en-GB" dirty="0"/>
          </a:p>
        </p:txBody>
      </p:sp>
    </p:spTree>
    <p:extLst>
      <p:ext uri="{BB962C8B-B14F-4D97-AF65-F5344CB8AC3E}">
        <p14:creationId xmlns:p14="http://schemas.microsoft.com/office/powerpoint/2010/main" val="544984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944503" y="820738"/>
            <a:ext cx="10458570" cy="5632450"/>
          </a:xfrm>
          <a:prstGeom prst="rect">
            <a:avLst/>
          </a:prstGeom>
        </p:spPr>
      </p:pic>
    </p:spTree>
    <p:extLst>
      <p:ext uri="{BB962C8B-B14F-4D97-AF65-F5344CB8AC3E}">
        <p14:creationId xmlns:p14="http://schemas.microsoft.com/office/powerpoint/2010/main" val="351914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Font size properties and values: </a:t>
            </a:r>
            <a:r>
              <a:rPr lang="en-IN" dirty="0">
                <a:hlinkClick r:id="rId3"/>
              </a:rPr>
              <a:t>https://developer.mozilla.org/en-US/docs/Web/CSS/font-size</a:t>
            </a:r>
            <a:endParaRPr lang="en-IN" dirty="0"/>
          </a:p>
          <a:p>
            <a:r>
              <a:rPr lang="en-IN" dirty="0"/>
              <a:t>Viewport units and browser support: </a:t>
            </a:r>
            <a:r>
              <a:rPr lang="en-IN" dirty="0">
                <a:hlinkClick r:id="rId4"/>
              </a:rPr>
              <a:t>https://caniuse.com/#search=vh</a:t>
            </a:r>
            <a:endParaRPr lang="en-IN" dirty="0"/>
          </a:p>
          <a:p>
            <a:r>
              <a:rPr lang="en-US" dirty="0" smtClean="0"/>
              <a:t>Blog Post for hiding  scrollbars</a:t>
            </a:r>
            <a:r>
              <a:rPr lang="en-US" dirty="0"/>
              <a:t>: </a:t>
            </a:r>
            <a:r>
              <a:rPr lang="en-US" dirty="0">
                <a:hlinkClick r:id="rId5"/>
              </a:rPr>
              <a:t>https://web.archive.org/web/20180505112131/https://blogs.msdn.microsoft.com/kurlak/2013/11/03/hiding-vertical-scrollbars-with-pure-css-in-chrome-ie-6-firefox-opera-and-safari</a:t>
            </a:r>
            <a:r>
              <a:rPr lang="en-US" dirty="0" smtClean="0">
                <a:hlinkClick r:id="rId5"/>
              </a:rPr>
              <a:t>/</a:t>
            </a:r>
            <a:endParaRPr lang="en-US" dirty="0" smtClean="0"/>
          </a:p>
          <a:p>
            <a:endParaRPr lang="en-GB" dirty="0"/>
          </a:p>
        </p:txBody>
      </p:sp>
    </p:spTree>
    <p:extLst>
      <p:ext uri="{BB962C8B-B14F-4D97-AF65-F5344CB8AC3E}">
        <p14:creationId xmlns:p14="http://schemas.microsoft.com/office/powerpoint/2010/main" val="4066428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9356222" cy="1320800"/>
          </a:xfrm>
        </p:spPr>
        <p:txBody>
          <a:bodyPr/>
          <a:lstStyle/>
          <a:p>
            <a:r>
              <a:rPr lang="en-IN" dirty="0" smtClean="0"/>
              <a:t>Section -9 -:</a:t>
            </a:r>
            <a:r>
              <a:rPr lang="en-GB" b="1" dirty="0"/>
              <a:t>Working with JavaScript &amp; CSS</a:t>
            </a:r>
            <a:endParaRPr lang="en-GB" dirty="0"/>
          </a:p>
        </p:txBody>
      </p:sp>
    </p:spTree>
    <p:extLst>
      <p:ext uri="{BB962C8B-B14F-4D97-AF65-F5344CB8AC3E}">
        <p14:creationId xmlns:p14="http://schemas.microsoft.com/office/powerpoint/2010/main" val="1180419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8596668" cy="554182"/>
          </a:xfrm>
        </p:spPr>
        <p:txBody>
          <a:bodyPr>
            <a:normAutofit fontScale="90000"/>
          </a:bodyPr>
          <a:lstStyle/>
          <a:p>
            <a:r>
              <a:rPr lang="en-GB" dirty="0"/>
              <a:t>Adding a Modal</a:t>
            </a:r>
          </a:p>
        </p:txBody>
      </p:sp>
      <p:sp>
        <p:nvSpPr>
          <p:cNvPr id="3" name="Content Placeholder 2"/>
          <p:cNvSpPr>
            <a:spLocks noGrp="1"/>
          </p:cNvSpPr>
          <p:nvPr>
            <p:ph idx="1"/>
          </p:nvPr>
        </p:nvSpPr>
        <p:spPr>
          <a:xfrm>
            <a:off x="677333" y="706583"/>
            <a:ext cx="11376121" cy="5818908"/>
          </a:xfrm>
        </p:spPr>
        <p:txBody>
          <a:bodyPr/>
          <a:lstStyle/>
          <a:p>
            <a:r>
              <a:rPr lang="en-US" dirty="0" smtClean="0"/>
              <a:t>We have the choose plan buttons on the main page of our website lets add a modal that will open when we click these buttons.</a:t>
            </a:r>
          </a:p>
          <a:p>
            <a:r>
              <a:rPr lang="en-US" dirty="0" smtClean="0"/>
              <a:t>The backdrop that we Added in the last module will be used here it will be displayed whenever the modal is displayed so that we cant click any other part of our page when modal is displayed</a:t>
            </a:r>
          </a:p>
          <a:p>
            <a:r>
              <a:rPr lang="en-US" dirty="0" smtClean="0"/>
              <a:t>I have already added the html code for the modal to index.html in this commit.</a:t>
            </a:r>
          </a:p>
          <a:p>
            <a:r>
              <a:rPr lang="en-US" dirty="0" smtClean="0"/>
              <a:t>It is simply a div with an &lt;h1&gt; tag where we simply display Do you want to </a:t>
            </a:r>
            <a:r>
              <a:rPr lang="en-US" dirty="0" err="1" smtClean="0"/>
              <a:t>continue?.It</a:t>
            </a:r>
            <a:r>
              <a:rPr lang="en-US" dirty="0" smtClean="0"/>
              <a:t> has another sub div which has a link styled as a button named yes and a normal button saying no.</a:t>
            </a:r>
          </a:p>
          <a:p>
            <a:r>
              <a:rPr lang="en-US" dirty="0" smtClean="0"/>
              <a:t>On clicking yes we navigate to </a:t>
            </a:r>
            <a:r>
              <a:rPr lang="en-GB" dirty="0" smtClean="0"/>
              <a:t>start-hosting/index.html we will add this page later.</a:t>
            </a:r>
          </a:p>
          <a:p>
            <a:r>
              <a:rPr lang="en-US" dirty="0" smtClean="0"/>
              <a:t>I have also added a bunch of </a:t>
            </a:r>
            <a:r>
              <a:rPr lang="en-US" dirty="0" err="1" smtClean="0"/>
              <a:t>css</a:t>
            </a:r>
            <a:r>
              <a:rPr lang="en-US" dirty="0" smtClean="0"/>
              <a:t> classes to all these elements and to style them I have already added some basic styles to the main.css </a:t>
            </a:r>
            <a:r>
              <a:rPr lang="en-US" dirty="0" err="1" smtClean="0"/>
              <a:t>file.These</a:t>
            </a:r>
            <a:r>
              <a:rPr lang="en-US" dirty="0" smtClean="0"/>
              <a:t> are just basic styles that we already know .For time being I have added </a:t>
            </a:r>
            <a:r>
              <a:rPr lang="en-US" dirty="0" err="1" smtClean="0"/>
              <a:t>display:none</a:t>
            </a:r>
            <a:r>
              <a:rPr lang="en-US" dirty="0" smtClean="0"/>
              <a:t> to hide the modal.</a:t>
            </a:r>
          </a:p>
          <a:p>
            <a:r>
              <a:rPr lang="en-US" dirty="0" smtClean="0"/>
              <a:t>We will notice our modal has a z-index:200 it should actually be higher than the backdrop as when modal is displayed it should be displayed at the top followed by the backdrop followed by other elements.</a:t>
            </a:r>
          </a:p>
          <a:p>
            <a:r>
              <a:rPr lang="en-US" dirty="0" smtClean="0"/>
              <a:t>To check whether everything is working fine just temporarily remove display none from backdrop and modal it should be displayed on our page </a:t>
            </a:r>
            <a:endParaRPr lang="en-GB" dirty="0"/>
          </a:p>
          <a:p>
            <a:endParaRPr lang="en-GB" dirty="0"/>
          </a:p>
        </p:txBody>
      </p:sp>
      <p:pic>
        <p:nvPicPr>
          <p:cNvPr id="4" name="Picture 3"/>
          <p:cNvPicPr>
            <a:picLocks noChangeAspect="1"/>
          </p:cNvPicPr>
          <p:nvPr/>
        </p:nvPicPr>
        <p:blipFill>
          <a:blip r:embed="rId3"/>
          <a:stretch>
            <a:fillRect/>
          </a:stretch>
        </p:blipFill>
        <p:spPr>
          <a:xfrm>
            <a:off x="4384194" y="1998237"/>
            <a:ext cx="3467584" cy="2019582"/>
          </a:xfrm>
          <a:prstGeom prst="rect">
            <a:avLst/>
          </a:prstGeom>
        </p:spPr>
      </p:pic>
    </p:spTree>
    <p:extLst>
      <p:ext uri="{BB962C8B-B14F-4D97-AF65-F5344CB8AC3E}">
        <p14:creationId xmlns:p14="http://schemas.microsoft.com/office/powerpoint/2010/main" val="7738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In this section we will learn how to select and manipulate styles with </a:t>
            </a:r>
            <a:r>
              <a:rPr lang="en-US" dirty="0" err="1" smtClean="0"/>
              <a:t>js</a:t>
            </a:r>
            <a:r>
              <a:rPr lang="en-US" dirty="0" smtClean="0"/>
              <a:t>/</a:t>
            </a:r>
            <a:r>
              <a:rPr lang="en-US" dirty="0" err="1" smtClean="0"/>
              <a:t>ts</a:t>
            </a:r>
            <a:r>
              <a:rPr lang="en-US" dirty="0" smtClean="0"/>
              <a:t> as these are the tools that help us to change styles after the page has been loaded.</a:t>
            </a:r>
          </a:p>
          <a:p>
            <a:r>
              <a:rPr lang="en-IN" dirty="0"/>
              <a:t>To make the development easier I have initialized this project with </a:t>
            </a:r>
            <a:r>
              <a:rPr lang="en-IN" dirty="0" smtClean="0"/>
              <a:t>node/Ts concurrently </a:t>
            </a:r>
            <a:r>
              <a:rPr lang="en-IN" dirty="0"/>
              <a:t>and added a development server </a:t>
            </a:r>
            <a:r>
              <a:rPr lang="en-IN" dirty="0" err="1"/>
              <a:t>lite</a:t>
            </a:r>
            <a:r>
              <a:rPr lang="en-IN" dirty="0"/>
              <a:t>-server to it</a:t>
            </a:r>
          </a:p>
          <a:p>
            <a:r>
              <a:rPr lang="en-IN" dirty="0"/>
              <a:t>I am using yarn as my package manager</a:t>
            </a:r>
          </a:p>
          <a:p>
            <a:r>
              <a:rPr lang="en-IN" dirty="0"/>
              <a:t>To setup this project just go to branch </a:t>
            </a:r>
            <a:r>
              <a:rPr lang="en-GB" dirty="0" err="1">
                <a:solidFill>
                  <a:schemeClr val="tx1"/>
                </a:solidFill>
              </a:rPr>
              <a:t>JsAndCss</a:t>
            </a:r>
            <a:r>
              <a:rPr lang="en-GB" dirty="0" smtClean="0"/>
              <a:t> </a:t>
            </a:r>
            <a:r>
              <a:rPr lang="en-GB" dirty="0"/>
              <a:t>and to commit with </a:t>
            </a:r>
            <a:r>
              <a:rPr lang="en-IN" dirty="0" err="1"/>
              <a:t>TsBasicSetup</a:t>
            </a:r>
            <a:r>
              <a:rPr lang="en-GB" dirty="0" smtClean="0"/>
              <a:t> </a:t>
            </a:r>
            <a:r>
              <a:rPr lang="en-GB" dirty="0"/>
              <a:t>and run </a:t>
            </a:r>
            <a:r>
              <a:rPr lang="en-GB" dirty="0" smtClean="0"/>
              <a:t>yarn install </a:t>
            </a:r>
            <a:r>
              <a:rPr lang="en-GB" dirty="0"/>
              <a:t>on the terminal</a:t>
            </a:r>
          </a:p>
          <a:p>
            <a:r>
              <a:rPr lang="en-IN" dirty="0"/>
              <a:t>To start the project type </a:t>
            </a:r>
            <a:r>
              <a:rPr lang="en-IN" dirty="0" smtClean="0"/>
              <a:t>yarn </a:t>
            </a:r>
            <a:r>
              <a:rPr lang="en-IN" dirty="0"/>
              <a:t>start</a:t>
            </a:r>
          </a:p>
          <a:p>
            <a:r>
              <a:rPr lang="en-IN" dirty="0"/>
              <a:t>It will open the browser window on </a:t>
            </a:r>
            <a:r>
              <a:rPr lang="en-IN" dirty="0">
                <a:hlinkClick r:id="rId3"/>
              </a:rPr>
              <a:t>http://localhost:3000</a:t>
            </a:r>
            <a:r>
              <a:rPr lang="en-IN" dirty="0"/>
              <a:t> and will by default open index.html from </a:t>
            </a:r>
            <a:r>
              <a:rPr lang="en-IN" dirty="0" smtClean="0"/>
              <a:t>Section9 </a:t>
            </a:r>
            <a:r>
              <a:rPr lang="en-IN" dirty="0"/>
              <a:t>folder in this </a:t>
            </a:r>
            <a:r>
              <a:rPr lang="en-IN" dirty="0" smtClean="0"/>
              <a:t>project. We will be able to see an alert as shown </a:t>
            </a:r>
            <a:r>
              <a:rPr lang="en-IN" dirty="0" err="1" smtClean="0"/>
              <a:t>below.If</a:t>
            </a:r>
            <a:r>
              <a:rPr lang="en-IN" dirty="0" smtClean="0"/>
              <a:t> this alert is displayed the setup works perfectly.</a:t>
            </a:r>
            <a:endParaRPr lang="en-IN" dirty="0"/>
          </a:p>
          <a:p>
            <a:endParaRPr lang="en-US" dirty="0" smtClean="0"/>
          </a:p>
          <a:p>
            <a:endParaRPr lang="en-GB" dirty="0"/>
          </a:p>
        </p:txBody>
      </p:sp>
      <p:pic>
        <p:nvPicPr>
          <p:cNvPr id="5" name="Picture 4"/>
          <p:cNvPicPr>
            <a:picLocks noChangeAspect="1"/>
          </p:cNvPicPr>
          <p:nvPr/>
        </p:nvPicPr>
        <p:blipFill>
          <a:blip r:embed="rId4"/>
          <a:stretch>
            <a:fillRect/>
          </a:stretch>
        </p:blipFill>
        <p:spPr>
          <a:xfrm>
            <a:off x="3356895" y="4519277"/>
            <a:ext cx="4305901" cy="1305107"/>
          </a:xfrm>
          <a:prstGeom prst="rect">
            <a:avLst/>
          </a:prstGeom>
        </p:spPr>
      </p:pic>
    </p:spTree>
    <p:extLst>
      <p:ext uri="{BB962C8B-B14F-4D97-AF65-F5344CB8AC3E}">
        <p14:creationId xmlns:p14="http://schemas.microsoft.com/office/powerpoint/2010/main" val="19832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Go to </a:t>
            </a:r>
            <a:r>
              <a:rPr lang="en-US" dirty="0" err="1" smtClean="0"/>
              <a:t>Index.ts</a:t>
            </a:r>
            <a:r>
              <a:rPr lang="en-US" dirty="0" smtClean="0"/>
              <a:t> and rename it to </a:t>
            </a:r>
            <a:r>
              <a:rPr lang="en-US" dirty="0" err="1" smtClean="0"/>
              <a:t>shared.ts.Also</a:t>
            </a:r>
            <a:r>
              <a:rPr lang="en-US" dirty="0" smtClean="0"/>
              <a:t> delete the file index.js.</a:t>
            </a:r>
          </a:p>
          <a:p>
            <a:r>
              <a:rPr lang="en-US" dirty="0" smtClean="0"/>
              <a:t>Go to index.html to the end of body tag and rename the script import from &lt;script </a:t>
            </a:r>
            <a:r>
              <a:rPr lang="en-US" dirty="0" err="1" smtClean="0"/>
              <a:t>src</a:t>
            </a:r>
            <a:r>
              <a:rPr lang="en-US" dirty="0" smtClean="0"/>
              <a:t>=“index.js”&gt; to &lt;script </a:t>
            </a:r>
            <a:r>
              <a:rPr lang="en-US" dirty="0" err="1" smtClean="0"/>
              <a:t>src</a:t>
            </a:r>
            <a:r>
              <a:rPr lang="en-US" dirty="0" smtClean="0"/>
              <a:t>=“shared.js”&gt;.</a:t>
            </a:r>
          </a:p>
          <a:p>
            <a:r>
              <a:rPr lang="en-US" dirty="0" smtClean="0"/>
              <a:t>These changes are required as we will use this </a:t>
            </a:r>
            <a:r>
              <a:rPr lang="en-US" dirty="0" err="1" smtClean="0"/>
              <a:t>ts</a:t>
            </a:r>
            <a:r>
              <a:rPr lang="en-US" dirty="0" smtClean="0"/>
              <a:t> code at multiple places so shared is a good name .Restart the server and if we still see our alert the code is working fine.</a:t>
            </a:r>
          </a:p>
          <a:p>
            <a:r>
              <a:rPr lang="en-US" dirty="0" smtClean="0"/>
              <a:t>Remove the alert code from </a:t>
            </a:r>
            <a:r>
              <a:rPr lang="en-US" dirty="0" err="1" smtClean="0"/>
              <a:t>shared.ts</a:t>
            </a:r>
            <a:r>
              <a:rPr lang="en-US" dirty="0" smtClean="0"/>
              <a:t>.</a:t>
            </a:r>
          </a:p>
          <a:p>
            <a:r>
              <a:rPr lang="en-US" dirty="0" smtClean="0"/>
              <a:t>Now lets focus on accessing the styles of our html </a:t>
            </a:r>
            <a:r>
              <a:rPr lang="en-US" dirty="0" err="1" smtClean="0"/>
              <a:t>element.This</a:t>
            </a:r>
            <a:r>
              <a:rPr lang="en-US" dirty="0" smtClean="0"/>
              <a:t> is a two step process first we need access to a so called DOM(Document Object Model) </a:t>
            </a:r>
            <a:r>
              <a:rPr lang="en-US" dirty="0" err="1" smtClean="0"/>
              <a:t>element.Then</a:t>
            </a:r>
            <a:r>
              <a:rPr lang="en-US" dirty="0" smtClean="0"/>
              <a:t> we can access styles from it.</a:t>
            </a:r>
          </a:p>
          <a:p>
            <a:r>
              <a:rPr lang="en-US" dirty="0" smtClean="0"/>
              <a:t>The </a:t>
            </a:r>
            <a:r>
              <a:rPr lang="en-US" dirty="0" err="1" smtClean="0"/>
              <a:t>dom</a:t>
            </a:r>
            <a:r>
              <a:rPr lang="en-US" dirty="0" smtClean="0"/>
              <a:t> is how browser parses our code .It converts the code to a </a:t>
            </a:r>
            <a:r>
              <a:rPr lang="en-US" dirty="0" err="1" smtClean="0"/>
              <a:t>dom</a:t>
            </a:r>
            <a:r>
              <a:rPr lang="en-US" dirty="0" smtClean="0"/>
              <a:t> object and gives us a virtual representation of the various elements on our screen which can be accessed and manipulated by </a:t>
            </a:r>
            <a:r>
              <a:rPr lang="en-US" dirty="0" err="1" smtClean="0"/>
              <a:t>ts</a:t>
            </a:r>
            <a:r>
              <a:rPr lang="en-US" dirty="0" smtClean="0"/>
              <a:t>/</a:t>
            </a:r>
            <a:r>
              <a:rPr lang="en-US" dirty="0" err="1" smtClean="0"/>
              <a:t>js</a:t>
            </a:r>
            <a:r>
              <a:rPr lang="en-US" dirty="0" smtClean="0"/>
              <a:t> . Dom can be accessed using a globally available object in </a:t>
            </a:r>
            <a:r>
              <a:rPr lang="en-US" dirty="0" err="1" smtClean="0"/>
              <a:t>ts</a:t>
            </a:r>
            <a:r>
              <a:rPr lang="en-US" dirty="0" smtClean="0"/>
              <a:t>/</a:t>
            </a:r>
            <a:r>
              <a:rPr lang="en-US" dirty="0" err="1" smtClean="0"/>
              <a:t>js</a:t>
            </a:r>
            <a:r>
              <a:rPr lang="en-US" dirty="0" smtClean="0"/>
              <a:t> called document</a:t>
            </a:r>
          </a:p>
          <a:p>
            <a:r>
              <a:rPr lang="en-US" dirty="0" smtClean="0"/>
              <a:t>We can select an element in a similar way we do that in </a:t>
            </a:r>
            <a:r>
              <a:rPr lang="en-US" dirty="0" err="1" smtClean="0"/>
              <a:t>css</a:t>
            </a:r>
            <a:r>
              <a:rPr lang="en-US" dirty="0" smtClean="0"/>
              <a:t> we can select it by </a:t>
            </a:r>
            <a:r>
              <a:rPr lang="en-US" dirty="0" err="1" smtClean="0"/>
              <a:t>tag,id</a:t>
            </a:r>
            <a:r>
              <a:rPr lang="en-US" dirty="0" smtClean="0"/>
              <a:t> class or attribute.</a:t>
            </a:r>
          </a:p>
          <a:p>
            <a:r>
              <a:rPr lang="en-US" dirty="0" smtClean="0"/>
              <a:t>Lets select our backdrop using the class selector .backdrop.</a:t>
            </a:r>
          </a:p>
          <a:p>
            <a:r>
              <a:rPr lang="en-US" dirty="0" smtClean="0"/>
              <a:t>To select the backdrop we first create a variable to store the </a:t>
            </a:r>
            <a:r>
              <a:rPr lang="en-US" dirty="0" err="1" smtClean="0"/>
              <a:t>htmlElement</a:t>
            </a:r>
            <a:r>
              <a:rPr lang="en-US" dirty="0" smtClean="0"/>
              <a:t> and using the </a:t>
            </a:r>
            <a:r>
              <a:rPr lang="en-US" dirty="0" err="1" smtClean="0"/>
              <a:t>querySelector</a:t>
            </a:r>
            <a:r>
              <a:rPr lang="en-US" dirty="0" smtClean="0"/>
              <a:t> method of document(</a:t>
            </a:r>
            <a:r>
              <a:rPr lang="en-US" dirty="0" err="1" smtClean="0"/>
              <a:t>dom</a:t>
            </a:r>
            <a:r>
              <a:rPr lang="en-US" dirty="0" smtClean="0"/>
              <a:t>) object passing the .backdrop selector as parameter we can cast it to </a:t>
            </a:r>
            <a:r>
              <a:rPr lang="en-US" dirty="0" err="1" smtClean="0"/>
              <a:t>HTMLDivElement</a:t>
            </a:r>
            <a:r>
              <a:rPr lang="en-US" dirty="0" smtClean="0"/>
              <a:t> which is an inbuilt type for a div using the as keyword:  </a:t>
            </a:r>
            <a:r>
              <a:rPr lang="en-IN" dirty="0"/>
              <a:t>let backdrop= </a:t>
            </a:r>
            <a:r>
              <a:rPr lang="en-IN" dirty="0" err="1"/>
              <a:t>document.querySelector</a:t>
            </a:r>
            <a:r>
              <a:rPr lang="en-IN" dirty="0"/>
              <a:t>(".backdrop") as </a:t>
            </a:r>
            <a:r>
              <a:rPr lang="en-IN" dirty="0" err="1"/>
              <a:t>HTMLDivElement</a:t>
            </a:r>
            <a:r>
              <a:rPr lang="en-IN" dirty="0"/>
              <a:t>;</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6590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To check whether the element was selected properly we can simply use console.log(backdrop) and check the  console in our browser dev tools it will log the element in element view </a:t>
            </a:r>
            <a:r>
              <a:rPr lang="en-US" dirty="0" err="1" smtClean="0"/>
              <a:t>i.e</a:t>
            </a:r>
            <a:r>
              <a:rPr lang="en-US" dirty="0" smtClean="0"/>
              <a:t> the whole html tag</a:t>
            </a:r>
          </a:p>
          <a:p>
            <a:r>
              <a:rPr lang="en-US" dirty="0" smtClean="0"/>
              <a:t>We can also use </a:t>
            </a:r>
            <a:r>
              <a:rPr lang="en-US" dirty="0" err="1" smtClean="0"/>
              <a:t>console.dir</a:t>
            </a:r>
            <a:r>
              <a:rPr lang="en-US" dirty="0" smtClean="0"/>
              <a:t> to see it in object form. This is basically an object we can work with in </a:t>
            </a:r>
            <a:r>
              <a:rPr lang="en-US" dirty="0" err="1" smtClean="0"/>
              <a:t>js</a:t>
            </a:r>
            <a:r>
              <a:rPr lang="en-US" dirty="0" smtClean="0"/>
              <a:t>/</a:t>
            </a:r>
            <a:r>
              <a:rPr lang="en-US" dirty="0" err="1" smtClean="0"/>
              <a:t>ts</a:t>
            </a:r>
            <a:r>
              <a:rPr lang="en-US" dirty="0" smtClean="0"/>
              <a:t> we see it has a lot of properties/methods which we can use</a:t>
            </a:r>
          </a:p>
          <a:p>
            <a:r>
              <a:rPr lang="en-US" dirty="0" smtClean="0"/>
              <a:t>The query selector method we used always selects only one element , since we are passing a class selector it can fetch more than one elements with same class applied but it will finally return </a:t>
            </a:r>
            <a:r>
              <a:rPr lang="en-US" dirty="0" err="1" smtClean="0"/>
              <a:t>thr</a:t>
            </a:r>
            <a:r>
              <a:rPr lang="en-US" dirty="0" smtClean="0"/>
              <a:t> first element it </a:t>
            </a:r>
            <a:r>
              <a:rPr lang="en-US" dirty="0" err="1" smtClean="0"/>
              <a:t>found.In</a:t>
            </a:r>
            <a:r>
              <a:rPr lang="en-US" dirty="0" smtClean="0"/>
              <a:t> case we want to select all of the results in an array we can use </a:t>
            </a:r>
            <a:r>
              <a:rPr lang="en-US" dirty="0" err="1" smtClean="0"/>
              <a:t>querySelectorAll</a:t>
            </a:r>
            <a:r>
              <a:rPr lang="en-US" dirty="0" smtClean="0"/>
              <a:t>()</a:t>
            </a:r>
          </a:p>
          <a:p>
            <a:r>
              <a:rPr lang="en-US" dirty="0" smtClean="0"/>
              <a:t>If we inspect the object that was printed on the console we can see a bunch of properties and one interesting property is style which has all the styles that can be set for that particular element along with its values but we will notice that for example even though we added a z-index to it in shared.css it still shows blank value this is because the styles property shows all the in line styles but we don’t have any inline styles applied to </a:t>
            </a:r>
            <a:r>
              <a:rPr lang="en-US" dirty="0" err="1" smtClean="0"/>
              <a:t>it.We</a:t>
            </a:r>
            <a:r>
              <a:rPr lang="en-US" dirty="0" smtClean="0"/>
              <a:t> can although also access classes applied to the element we will see that later in upcoming slide for time being lets work with inline styles.</a:t>
            </a:r>
          </a:p>
          <a:p>
            <a:r>
              <a:rPr lang="en-US" dirty="0" smtClean="0"/>
              <a:t>Since inline styles override the other applied styles we can manipulate the styles property to change the look of the element.</a:t>
            </a:r>
          </a:p>
          <a:p>
            <a:r>
              <a:rPr lang="en-US" dirty="0" smtClean="0"/>
              <a:t>Lets try it out currently we have display none set to the backdrop lets access the styles property and set display to block using </a:t>
            </a:r>
            <a:r>
              <a:rPr lang="en-US" dirty="0" err="1" smtClean="0"/>
              <a:t>backdrop.styles.display</a:t>
            </a:r>
            <a:r>
              <a:rPr lang="en-US" dirty="0" smtClean="0"/>
              <a:t>=‘block’; this is how we access the properties using the . (dot) notation.</a:t>
            </a:r>
          </a:p>
          <a:p>
            <a:r>
              <a:rPr lang="en-US" dirty="0" smtClean="0"/>
              <a:t>We can now see our backdrop again and if we inspect it we will see it has an inline style </a:t>
            </a:r>
            <a:r>
              <a:rPr lang="en-US" dirty="0" err="1" smtClean="0"/>
              <a:t>display:black</a:t>
            </a:r>
            <a:r>
              <a:rPr lang="en-US" dirty="0" smtClean="0"/>
              <a:t> applied which overrides the </a:t>
            </a:r>
            <a:r>
              <a:rPr lang="en-US" dirty="0" err="1" smtClean="0"/>
              <a:t>display:none</a:t>
            </a:r>
            <a:r>
              <a:rPr lang="en-US" dirty="0" smtClean="0"/>
              <a:t> class style.</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39608758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actually need to change the display on a particular condition in our case click of choose plan button.</a:t>
            </a:r>
          </a:p>
          <a:p>
            <a:r>
              <a:rPr lang="en-US" dirty="0" smtClean="0"/>
              <a:t>So first lets remove the display property we set in </a:t>
            </a:r>
            <a:r>
              <a:rPr lang="en-US" dirty="0" err="1" smtClean="0"/>
              <a:t>shared.ts</a:t>
            </a:r>
            <a:r>
              <a:rPr lang="en-US" dirty="0" smtClean="0"/>
              <a:t> and do it on the button click.</a:t>
            </a:r>
          </a:p>
          <a:p>
            <a:r>
              <a:rPr lang="en-US" dirty="0" smtClean="0"/>
              <a:t>To do this we need to add an event listener which listens to the click event for all the buttons and to  do that we first need to select our buttons we will do so using the </a:t>
            </a:r>
            <a:r>
              <a:rPr lang="en-US" dirty="0" err="1" smtClean="0"/>
              <a:t>querySelectorAll</a:t>
            </a:r>
            <a:r>
              <a:rPr lang="en-US" dirty="0" smtClean="0"/>
              <a:t> method we studied in the last slide passing a </a:t>
            </a:r>
            <a:r>
              <a:rPr lang="en-US" dirty="0" err="1" smtClean="0"/>
              <a:t>combinator</a:t>
            </a:r>
            <a:r>
              <a:rPr lang="en-US" dirty="0" smtClean="0"/>
              <a:t> as an argument to select all buttons which are children of an element with .plan class applied </a:t>
            </a:r>
            <a:r>
              <a:rPr lang="en-US" dirty="0" err="1" smtClean="0"/>
              <a:t>i.e</a:t>
            </a:r>
            <a:r>
              <a:rPr lang="en-US" dirty="0" smtClean="0"/>
              <a:t> </a:t>
            </a:r>
            <a:r>
              <a:rPr lang="en-US" dirty="0" err="1" smtClean="0"/>
              <a:t>querySelectorAll</a:t>
            </a:r>
            <a:r>
              <a:rPr lang="en-US" dirty="0" smtClean="0"/>
              <a:t>(‘.plan button’);This will return an array of buttons as we have </a:t>
            </a:r>
            <a:r>
              <a:rPr lang="en-US" dirty="0" err="1" smtClean="0"/>
              <a:t>three.ex</a:t>
            </a:r>
            <a:r>
              <a:rPr lang="en-US" dirty="0" smtClean="0"/>
              <a:t>: </a:t>
            </a:r>
            <a:r>
              <a:rPr lang="en-GB" dirty="0"/>
              <a:t>let </a:t>
            </a:r>
            <a:r>
              <a:rPr lang="en-GB" dirty="0" err="1"/>
              <a:t>selectPlanButtons</a:t>
            </a:r>
            <a:r>
              <a:rPr lang="en-GB" dirty="0"/>
              <a:t>: </a:t>
            </a:r>
            <a:r>
              <a:rPr lang="en-GB" dirty="0" err="1"/>
              <a:t>NodeListOf</a:t>
            </a:r>
            <a:r>
              <a:rPr lang="en-GB" dirty="0"/>
              <a:t>&lt;</a:t>
            </a:r>
            <a:r>
              <a:rPr lang="en-GB" dirty="0" err="1"/>
              <a:t>HTMLButtonElement</a:t>
            </a:r>
            <a:r>
              <a:rPr lang="en-GB" dirty="0"/>
              <a:t>&gt; = </a:t>
            </a:r>
            <a:r>
              <a:rPr lang="en-GB" dirty="0" err="1"/>
              <a:t>document.querySelectorAll</a:t>
            </a:r>
            <a:r>
              <a:rPr lang="en-GB" dirty="0"/>
              <a:t>('.plan button</a:t>
            </a:r>
            <a:r>
              <a:rPr lang="en-GB" dirty="0" smtClean="0"/>
              <a:t>');</a:t>
            </a:r>
          </a:p>
          <a:p>
            <a:r>
              <a:rPr lang="en-US" dirty="0" smtClean="0"/>
              <a:t>It returns us </a:t>
            </a:r>
            <a:r>
              <a:rPr lang="en-US" dirty="0" err="1" smtClean="0"/>
              <a:t>alist</a:t>
            </a:r>
            <a:r>
              <a:rPr lang="en-US" dirty="0" smtClean="0"/>
              <a:t> of type </a:t>
            </a:r>
            <a:r>
              <a:rPr lang="en-GB" dirty="0" err="1" smtClean="0"/>
              <a:t>NodeListOf</a:t>
            </a:r>
            <a:r>
              <a:rPr lang="en-GB" dirty="0" smtClean="0"/>
              <a:t>&lt;</a:t>
            </a:r>
            <a:r>
              <a:rPr lang="en-GB" dirty="0" err="1" smtClean="0"/>
              <a:t>HTMLButtonElement</a:t>
            </a:r>
            <a:r>
              <a:rPr lang="en-GB" dirty="0" smtClean="0"/>
              <a:t>&gt; which can be treated as a normal array.</a:t>
            </a:r>
          </a:p>
          <a:p>
            <a:r>
              <a:rPr lang="en-US" dirty="0" smtClean="0"/>
              <a:t>We can iterate over the array from 0 to </a:t>
            </a:r>
            <a:r>
              <a:rPr lang="en-GB" dirty="0" err="1" smtClean="0"/>
              <a:t>selectPlanButtons.length</a:t>
            </a:r>
            <a:r>
              <a:rPr lang="en-GB" dirty="0" smtClean="0"/>
              <a:t> which is a property in array that returns its length and select each element and add an </a:t>
            </a:r>
            <a:r>
              <a:rPr lang="en-GB" dirty="0" err="1" smtClean="0"/>
              <a:t>eventlistener</a:t>
            </a:r>
            <a:r>
              <a:rPr lang="en-GB" dirty="0" smtClean="0"/>
              <a:t> to it using .</a:t>
            </a:r>
            <a:r>
              <a:rPr lang="en-GB" dirty="0" err="1" smtClean="0"/>
              <a:t>addEventListener</a:t>
            </a:r>
            <a:r>
              <a:rPr lang="en-GB" dirty="0" smtClean="0"/>
              <a:t>() method which takes in two arguments first is the event to listen to in our case ‘click’ and a function to execute when such an event occurs.</a:t>
            </a:r>
          </a:p>
          <a:p>
            <a:r>
              <a:rPr lang="en-US" dirty="0" smtClean="0"/>
              <a:t>Inside this function we actually need to make the modal and backdrop visible so for that we first need to select our modal using the .modal class selector we will do that before the loop ex </a:t>
            </a:r>
            <a:r>
              <a:rPr lang="en-GB" dirty="0"/>
              <a:t>let modal=</a:t>
            </a:r>
            <a:r>
              <a:rPr lang="en-GB" dirty="0" err="1"/>
              <a:t>document.querySelector</a:t>
            </a:r>
            <a:r>
              <a:rPr lang="en-GB" dirty="0"/>
              <a:t>('modal') as </a:t>
            </a:r>
            <a:r>
              <a:rPr lang="en-GB" dirty="0" err="1"/>
              <a:t>HTMLDivElement</a:t>
            </a:r>
            <a:r>
              <a:rPr lang="en-GB" dirty="0"/>
              <a:t>;</a:t>
            </a:r>
          </a:p>
          <a:p>
            <a:r>
              <a:rPr lang="en-US" dirty="0" smtClean="0"/>
              <a:t>Now using the style property for both modal and backdrop lets set its </a:t>
            </a:r>
            <a:r>
              <a:rPr lang="en-US" dirty="0" err="1" smtClean="0"/>
              <a:t>display:black</a:t>
            </a:r>
            <a:r>
              <a:rPr lang="en-US" dirty="0" smtClean="0"/>
              <a:t> inside the </a:t>
            </a:r>
            <a:r>
              <a:rPr lang="en-US" dirty="0" err="1" smtClean="0"/>
              <a:t>evenet</a:t>
            </a:r>
            <a:r>
              <a:rPr lang="en-US" dirty="0" smtClean="0"/>
              <a:t> listener </a:t>
            </a:r>
            <a:r>
              <a:rPr lang="en-US" dirty="0" err="1" smtClean="0"/>
              <a:t>function.Try</a:t>
            </a:r>
            <a:r>
              <a:rPr lang="en-US" dirty="0" smtClean="0"/>
              <a:t> it out by clicking the select plan button.</a:t>
            </a:r>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82115130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we also need to hide the backdrop and the modal when no button is clicked on the modal to do that we need to follow the same procedure </a:t>
            </a:r>
            <a:r>
              <a:rPr lang="en-US" dirty="0" err="1" smtClean="0"/>
              <a:t>i.e</a:t>
            </a:r>
            <a:r>
              <a:rPr lang="en-US" dirty="0" smtClean="0"/>
              <a:t> selecting the element adding an event listener and setting the display property to none we can use the </a:t>
            </a:r>
            <a:r>
              <a:rPr lang="en-US" dirty="0" err="1" smtClean="0"/>
              <a:t>selctor</a:t>
            </a:r>
            <a:r>
              <a:rPr lang="en-US" dirty="0" smtClean="0"/>
              <a:t> .</a:t>
            </a:r>
            <a:r>
              <a:rPr lang="en-IN" dirty="0" err="1" smtClean="0"/>
              <a:t>modal</a:t>
            </a:r>
            <a:r>
              <a:rPr lang="en-IN" dirty="0" err="1"/>
              <a:t>__</a:t>
            </a:r>
            <a:r>
              <a:rPr lang="en-IN" dirty="0" err="1" smtClean="0"/>
              <a:t>action</a:t>
            </a:r>
            <a:r>
              <a:rPr lang="en-IN" dirty="0" smtClean="0"/>
              <a:t>—negative selector. Ex </a:t>
            </a:r>
            <a:r>
              <a:rPr lang="en-GB" dirty="0"/>
              <a:t>let </a:t>
            </a:r>
            <a:r>
              <a:rPr lang="en-GB" dirty="0" err="1"/>
              <a:t>noButtonModal</a:t>
            </a:r>
            <a:r>
              <a:rPr lang="en-GB" dirty="0"/>
              <a:t>=</a:t>
            </a:r>
            <a:r>
              <a:rPr lang="en-GB" dirty="0" err="1"/>
              <a:t>document.querySelector</a:t>
            </a:r>
            <a:r>
              <a:rPr lang="en-GB" dirty="0" smtClean="0"/>
              <a:t>(.</a:t>
            </a:r>
            <a:r>
              <a:rPr lang="en-GB" dirty="0" err="1" smtClean="0"/>
              <a:t>modal</a:t>
            </a:r>
            <a:r>
              <a:rPr lang="en-GB" dirty="0" err="1"/>
              <a:t>__action</a:t>
            </a:r>
            <a:r>
              <a:rPr lang="en-GB" dirty="0"/>
              <a:t>--negative') as </a:t>
            </a:r>
            <a:r>
              <a:rPr lang="en-GB" dirty="0" err="1"/>
              <a:t>HTMLButtonElement</a:t>
            </a:r>
            <a:r>
              <a:rPr lang="en-GB" dirty="0" smtClean="0"/>
              <a:t>;</a:t>
            </a:r>
          </a:p>
          <a:p>
            <a:r>
              <a:rPr lang="en-US" dirty="0" smtClean="0"/>
              <a:t>Same we can do for the backdrop whenever it is clicked the backdrop and modal should close now since we are doing same thing in two event listeners we can extract code for this to a new function maybe </a:t>
            </a:r>
            <a:r>
              <a:rPr lang="en-US" dirty="0" err="1" smtClean="0"/>
              <a:t>closeModal</a:t>
            </a:r>
            <a:r>
              <a:rPr lang="en-US" dirty="0" smtClean="0"/>
              <a:t> and call this from event listeners rather than writing two arrow functions with same code we can also extract a method for </a:t>
            </a:r>
            <a:r>
              <a:rPr lang="en-US" dirty="0" err="1" smtClean="0"/>
              <a:t>openModal</a:t>
            </a:r>
            <a:r>
              <a:rPr lang="en-US" dirty="0" smtClean="0"/>
              <a:t>  code.</a:t>
            </a:r>
          </a:p>
          <a:p>
            <a:r>
              <a:rPr lang="en-US" dirty="0" smtClean="0"/>
              <a:t>Also since we are not changing the selectors in any way we can use </a:t>
            </a:r>
            <a:r>
              <a:rPr lang="en-US" dirty="0" err="1" smtClean="0"/>
              <a:t>const</a:t>
            </a:r>
            <a:r>
              <a:rPr lang="en-US" dirty="0" smtClean="0"/>
              <a:t> for them instead of let.</a:t>
            </a:r>
            <a:endParaRPr lang="en-GB" dirty="0"/>
          </a:p>
          <a:p>
            <a:endParaRPr lang="en-US" dirty="0" smtClean="0"/>
          </a:p>
          <a:p>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5771272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Side Navigation Bar</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Now lets add a side navigation to our page we will work on this side navigation more when we work on making the site responsive so that it looks good even on mobile devices for now lets just add a side nav.</a:t>
            </a:r>
          </a:p>
          <a:p>
            <a:r>
              <a:rPr lang="en-US" dirty="0" smtClean="0"/>
              <a:t>To add a side navigation bar I have added some html code to the index.html file just below the &lt;/header&gt; </a:t>
            </a:r>
            <a:r>
              <a:rPr lang="en-US" dirty="0" err="1" smtClean="0"/>
              <a:t>tag.It</a:t>
            </a:r>
            <a:r>
              <a:rPr lang="en-US" dirty="0" smtClean="0"/>
              <a:t> just has a &lt;</a:t>
            </a:r>
            <a:r>
              <a:rPr lang="en-US" dirty="0" err="1" smtClean="0"/>
              <a:t>nav</a:t>
            </a:r>
            <a:r>
              <a:rPr lang="en-US" dirty="0" smtClean="0"/>
              <a:t>&gt; tag and some nested links to </a:t>
            </a:r>
            <a:r>
              <a:rPr lang="en-US" dirty="0" err="1" smtClean="0"/>
              <a:t>customers,packaging</a:t>
            </a:r>
            <a:r>
              <a:rPr lang="en-US" dirty="0" smtClean="0"/>
              <a:t> </a:t>
            </a:r>
            <a:r>
              <a:rPr lang="en-US" dirty="0" err="1" smtClean="0"/>
              <a:t>etc</a:t>
            </a:r>
            <a:r>
              <a:rPr lang="en-US" dirty="0" smtClean="0"/>
              <a:t> it has some </a:t>
            </a:r>
            <a:r>
              <a:rPr lang="en-US" dirty="0" err="1" smtClean="0"/>
              <a:t>css</a:t>
            </a:r>
            <a:r>
              <a:rPr lang="en-US" dirty="0" smtClean="0"/>
              <a:t> classes added .</a:t>
            </a:r>
          </a:p>
          <a:p>
            <a:r>
              <a:rPr lang="en-US" dirty="0" smtClean="0"/>
              <a:t>I also added some simple </a:t>
            </a:r>
            <a:r>
              <a:rPr lang="en-US" dirty="0" err="1" smtClean="0"/>
              <a:t>css</a:t>
            </a:r>
            <a:r>
              <a:rPr lang="en-US" dirty="0" smtClean="0"/>
              <a:t> to the shared.css file just above the  .button </a:t>
            </a:r>
            <a:r>
              <a:rPr lang="en-US" dirty="0" err="1" smtClean="0"/>
              <a:t>class.In</a:t>
            </a:r>
            <a:r>
              <a:rPr lang="en-US" dirty="0" smtClean="0"/>
              <a:t> this code we just set some position height width z-index </a:t>
            </a:r>
            <a:r>
              <a:rPr lang="en-US" dirty="0" err="1" smtClean="0"/>
              <a:t>etc</a:t>
            </a:r>
            <a:r>
              <a:rPr lang="en-US" dirty="0" smtClean="0"/>
              <a:t> to the side navigation bar</a:t>
            </a:r>
          </a:p>
          <a:p>
            <a:r>
              <a:rPr lang="en-US" dirty="0" smtClean="0"/>
              <a:t>For this to work correctly we also need to add some selectors to our already existing selectors so that the styling we have for links </a:t>
            </a:r>
            <a:r>
              <a:rPr lang="en-US" dirty="0" err="1" smtClean="0"/>
              <a:t>etc</a:t>
            </a:r>
            <a:r>
              <a:rPr lang="en-US" dirty="0" smtClean="0"/>
              <a:t> in top navigation links are also applied to the side navigation links etc.</a:t>
            </a:r>
          </a:p>
          <a:p>
            <a:r>
              <a:rPr lang="en-US" dirty="0" smtClean="0"/>
              <a:t>We need to add a mobile-</a:t>
            </a:r>
            <a:r>
              <a:rPr lang="en-US" dirty="0" err="1" smtClean="0"/>
              <a:t>nav</a:t>
            </a:r>
            <a:r>
              <a:rPr lang="en-US" dirty="0" smtClean="0"/>
              <a:t>__item a selector to the </a:t>
            </a:r>
            <a:r>
              <a:rPr lang="en-US" dirty="0"/>
              <a:t>mobile-</a:t>
            </a:r>
            <a:r>
              <a:rPr lang="en-US" dirty="0" err="1"/>
              <a:t>nav</a:t>
            </a:r>
            <a:r>
              <a:rPr lang="en-US" dirty="0"/>
              <a:t>__item a </a:t>
            </a:r>
            <a:r>
              <a:rPr lang="en-US" dirty="0" smtClean="0"/>
              <a:t> so that the navigation links have same styling</a:t>
            </a:r>
          </a:p>
          <a:p>
            <a:r>
              <a:rPr lang="en-US" dirty="0" smtClean="0"/>
              <a:t>Similarly for our </a:t>
            </a:r>
            <a:r>
              <a:rPr lang="en-GB" dirty="0"/>
              <a:t>.main-</a:t>
            </a:r>
            <a:r>
              <a:rPr lang="en-GB" dirty="0" err="1"/>
              <a:t>nav</a:t>
            </a:r>
            <a:r>
              <a:rPr lang="en-GB" dirty="0"/>
              <a:t>__item--</a:t>
            </a:r>
            <a:r>
              <a:rPr lang="en-GB" dirty="0" err="1"/>
              <a:t>cta</a:t>
            </a:r>
            <a:r>
              <a:rPr lang="en-GB" dirty="0"/>
              <a:t> </a:t>
            </a:r>
            <a:r>
              <a:rPr lang="en-GB" dirty="0" smtClean="0"/>
              <a:t>a selector we need to add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selector so that our </a:t>
            </a:r>
            <a:r>
              <a:rPr lang="en-GB" dirty="0" err="1" smtClean="0"/>
              <a:t>cta</a:t>
            </a:r>
            <a:r>
              <a:rPr lang="en-GB" dirty="0" smtClean="0"/>
              <a:t> buttons have same style for side and top navigation.</a:t>
            </a:r>
          </a:p>
          <a:p>
            <a:r>
              <a:rPr lang="en-US" dirty="0" smtClean="0"/>
              <a:t>Similarly we need to add the active and hover pseudo </a:t>
            </a:r>
            <a:r>
              <a:rPr lang="en-US" dirty="0" err="1" smtClean="0"/>
              <a:t>selctors</a:t>
            </a:r>
            <a:r>
              <a:rPr lang="en-US" dirty="0" smtClean="0"/>
              <a:t> for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to the hover and active pseudo selectors for </a:t>
            </a:r>
            <a:r>
              <a:rPr lang="en-GB" dirty="0"/>
              <a:t>.main-</a:t>
            </a:r>
            <a:r>
              <a:rPr lang="en-GB" dirty="0" err="1"/>
              <a:t>nav</a:t>
            </a:r>
            <a:r>
              <a:rPr lang="en-GB" dirty="0"/>
              <a:t>__item--</a:t>
            </a:r>
            <a:r>
              <a:rPr lang="en-GB" dirty="0" err="1"/>
              <a:t>cta</a:t>
            </a:r>
            <a:r>
              <a:rPr lang="en-GB" dirty="0"/>
              <a:t> a</a:t>
            </a:r>
          </a:p>
          <a:p>
            <a:r>
              <a:rPr lang="en-US" dirty="0" smtClean="0"/>
              <a:t>With these changes if we save we wont be able to see the side </a:t>
            </a:r>
            <a:r>
              <a:rPr lang="en-US" dirty="0" err="1" smtClean="0"/>
              <a:t>nav</a:t>
            </a:r>
            <a:r>
              <a:rPr lang="en-US" dirty="0" smtClean="0"/>
              <a:t> as it has display none if we comment that out temporarily we can see the side </a:t>
            </a:r>
            <a:r>
              <a:rPr lang="en-US" dirty="0" err="1" smtClean="0"/>
              <a:t>nav</a:t>
            </a:r>
            <a:r>
              <a:rPr lang="en-US" dirty="0" smtClean="0"/>
              <a:t> although it doesn’t look too good yet but we will work on that later to display it properly where it will look good on mobile devices when it is opened by clicking a hamburger style button that we have to add as a next step.</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12120649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a:t>
            </a:r>
            <a:r>
              <a:rPr lang="en-IN" dirty="0" smtClean="0"/>
              <a:t>Hamburger button</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 have added some code to the index.html file inside our header inside the first div right above the &lt;a&gt; tag for our </a:t>
            </a:r>
            <a:r>
              <a:rPr lang="en-US" dirty="0" err="1" smtClean="0"/>
              <a:t>uhost</a:t>
            </a:r>
            <a:r>
              <a:rPr lang="en-US" dirty="0" smtClean="0"/>
              <a:t> image icon to display a hamburger </a:t>
            </a:r>
            <a:r>
              <a:rPr lang="en-US" dirty="0" err="1" smtClean="0"/>
              <a:t>button.It</a:t>
            </a:r>
            <a:r>
              <a:rPr lang="en-US" dirty="0" smtClean="0"/>
              <a:t> is just a button element with three span elements to show the three bars of a hamburger .It also has some </a:t>
            </a:r>
            <a:r>
              <a:rPr lang="en-US" dirty="0" err="1" smtClean="0"/>
              <a:t>css</a:t>
            </a:r>
            <a:r>
              <a:rPr lang="en-US" dirty="0" smtClean="0"/>
              <a:t> classes already added.</a:t>
            </a:r>
          </a:p>
          <a:p>
            <a:r>
              <a:rPr lang="en-US" dirty="0" smtClean="0"/>
              <a:t>I have also added some </a:t>
            </a:r>
            <a:r>
              <a:rPr lang="en-US" dirty="0" err="1" smtClean="0"/>
              <a:t>css</a:t>
            </a:r>
            <a:r>
              <a:rPr lang="en-US" dirty="0" smtClean="0"/>
              <a:t> code to our shared.css file right above the .main-</a:t>
            </a:r>
            <a:r>
              <a:rPr lang="en-US" dirty="0" err="1" smtClean="0"/>
              <a:t>header__brand</a:t>
            </a:r>
            <a:r>
              <a:rPr lang="en-US" dirty="0" smtClean="0"/>
              <a:t> </a:t>
            </a:r>
            <a:r>
              <a:rPr lang="en-US" dirty="0" err="1" smtClean="0"/>
              <a:t>selector.This</a:t>
            </a:r>
            <a:r>
              <a:rPr lang="en-US" dirty="0" smtClean="0"/>
              <a:t> </a:t>
            </a:r>
            <a:r>
              <a:rPr lang="en-US" dirty="0" err="1" smtClean="0"/>
              <a:t>css</a:t>
            </a:r>
            <a:r>
              <a:rPr lang="en-US" dirty="0" smtClean="0"/>
              <a:t> styles the button with fixed width transparent </a:t>
            </a:r>
            <a:r>
              <a:rPr lang="en-US" dirty="0" err="1" smtClean="0"/>
              <a:t>backfround</a:t>
            </a:r>
            <a:r>
              <a:rPr lang="en-US" dirty="0" smtClean="0"/>
              <a:t> no top and bottom padding cursor shaped like a pointer , no border vertically aligned in middle with respect to the adjacent elements.  It also styles the three bars of the hamburger with 100% width of the button fixed height  black background and a top and bottom margin to space out the lines</a:t>
            </a:r>
          </a:p>
          <a:p>
            <a:r>
              <a:rPr lang="en-US" dirty="0" smtClean="0"/>
              <a:t>The button is not properly aligned to other elements in the top </a:t>
            </a:r>
            <a:r>
              <a:rPr lang="en-US" dirty="0" err="1" smtClean="0"/>
              <a:t>nav</a:t>
            </a:r>
            <a:r>
              <a:rPr lang="en-US" dirty="0" smtClean="0"/>
              <a:t> because in our .main-</a:t>
            </a:r>
            <a:r>
              <a:rPr lang="en-US" dirty="0" err="1" smtClean="0"/>
              <a:t>nav</a:t>
            </a:r>
            <a:r>
              <a:rPr lang="en-US" dirty="0" smtClean="0"/>
              <a:t> we use a </a:t>
            </a:r>
            <a:r>
              <a:rPr lang="en-US" dirty="0" err="1" smtClean="0"/>
              <a:t>calc</a:t>
            </a:r>
            <a:r>
              <a:rPr lang="en-US" dirty="0" smtClean="0"/>
              <a:t> function to calculate the width and it is a bad code we have given the button a fixed width of 3 rem so for time being lets change the value subtracted in the </a:t>
            </a:r>
            <a:r>
              <a:rPr lang="en-US" dirty="0" err="1" smtClean="0"/>
              <a:t>calc</a:t>
            </a:r>
            <a:r>
              <a:rPr lang="en-US" dirty="0" smtClean="0"/>
              <a:t> function to 122 </a:t>
            </a:r>
            <a:r>
              <a:rPr lang="en-US" dirty="0" err="1" smtClean="0"/>
              <a:t>i.e</a:t>
            </a:r>
            <a:r>
              <a:rPr lang="en-US" dirty="0" smtClean="0"/>
              <a:t> we add 3 rem </a:t>
            </a:r>
            <a:r>
              <a:rPr lang="en-US" dirty="0" err="1" smtClean="0"/>
              <a:t>i.e</a:t>
            </a:r>
            <a:r>
              <a:rPr lang="en-US" dirty="0" smtClean="0"/>
              <a:t> 48 </a:t>
            </a:r>
            <a:r>
              <a:rPr lang="en-US" dirty="0" err="1" smtClean="0"/>
              <a:t>px</a:t>
            </a:r>
            <a:r>
              <a:rPr lang="en-US" dirty="0" smtClean="0"/>
              <a:t> to existing value</a:t>
            </a:r>
          </a:p>
          <a:p>
            <a:r>
              <a:rPr lang="en-US" dirty="0" smtClean="0"/>
              <a:t>Also we need to add </a:t>
            </a:r>
            <a:r>
              <a:rPr lang="en-US" dirty="0" err="1" smtClean="0"/>
              <a:t>vertical-align:middle</a:t>
            </a:r>
            <a:r>
              <a:rPr lang="en-US" dirty="0" smtClean="0"/>
              <a:t> to .main-</a:t>
            </a:r>
            <a:r>
              <a:rPr lang="en-US" dirty="0" err="1" smtClean="0"/>
              <a:t>header__brand</a:t>
            </a:r>
            <a:r>
              <a:rPr lang="en-US" dirty="0" smtClean="0"/>
              <a:t> to align it vertically in the middle </a:t>
            </a:r>
            <a:r>
              <a:rPr lang="en-US" smtClean="0"/>
              <a:t>of hamburger</a:t>
            </a:r>
            <a:endParaRPr lang="en-GB" dirty="0"/>
          </a:p>
          <a:p>
            <a:endParaRPr lang="en-GB" dirty="0"/>
          </a:p>
          <a:p>
            <a:endParaRPr lang="en-GB" dirty="0"/>
          </a:p>
        </p:txBody>
      </p:sp>
    </p:spTree>
    <p:extLst>
      <p:ext uri="{BB962C8B-B14F-4D97-AF65-F5344CB8AC3E}">
        <p14:creationId xmlns:p14="http://schemas.microsoft.com/office/powerpoint/2010/main" val="1061145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Opening and Closing the Hamburger Menu</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lets write </a:t>
            </a:r>
            <a:r>
              <a:rPr lang="en-US" dirty="0" err="1" smtClean="0"/>
              <a:t>ts</a:t>
            </a:r>
            <a:r>
              <a:rPr lang="en-US" dirty="0" smtClean="0"/>
              <a:t>/</a:t>
            </a:r>
            <a:r>
              <a:rPr lang="en-US" dirty="0" err="1" smtClean="0"/>
              <a:t>js</a:t>
            </a:r>
            <a:r>
              <a:rPr lang="en-US" dirty="0" smtClean="0"/>
              <a:t> code to open the side menu and also display the backdrop when the hamburger is clicked and close it when backdrop is clicked</a:t>
            </a:r>
          </a:p>
          <a:p>
            <a:r>
              <a:rPr lang="en-US" dirty="0" smtClean="0"/>
              <a:t>We already know how to do it we would need to first select the </a:t>
            </a:r>
            <a:r>
              <a:rPr lang="en-US" dirty="0" err="1" smtClean="0"/>
              <a:t>sidenav</a:t>
            </a:r>
            <a:r>
              <a:rPr lang="en-US" dirty="0" smtClean="0"/>
              <a:t> and hamburger using </a:t>
            </a:r>
            <a:r>
              <a:rPr lang="en-US" dirty="0" err="1" smtClean="0"/>
              <a:t>querySelector</a:t>
            </a:r>
            <a:r>
              <a:rPr lang="en-US" dirty="0" smtClean="0"/>
              <a:t> ex: </a:t>
            </a:r>
            <a:r>
              <a:rPr lang="en-GB" dirty="0" err="1"/>
              <a:t>const</a:t>
            </a:r>
            <a:r>
              <a:rPr lang="en-GB" dirty="0"/>
              <a:t> </a:t>
            </a:r>
            <a:r>
              <a:rPr lang="en-GB" dirty="0" err="1"/>
              <a:t>toggleButton</a:t>
            </a:r>
            <a:r>
              <a:rPr lang="en-GB" dirty="0"/>
              <a:t>=</a:t>
            </a:r>
            <a:r>
              <a:rPr lang="en-GB" dirty="0" err="1"/>
              <a:t>document.querySelector</a:t>
            </a:r>
            <a:r>
              <a:rPr lang="en-GB" dirty="0"/>
              <a:t>('.toggle-button') as </a:t>
            </a:r>
            <a:r>
              <a:rPr lang="en-GB" dirty="0" err="1" smtClean="0"/>
              <a:t>HTMLButtonElement</a:t>
            </a:r>
            <a:r>
              <a:rPr lang="en-GB" dirty="0" smtClean="0"/>
              <a:t>; </a:t>
            </a:r>
            <a:r>
              <a:rPr lang="en-GB" dirty="0" err="1" smtClean="0"/>
              <a:t>const</a:t>
            </a:r>
            <a:r>
              <a:rPr lang="en-GB" dirty="0"/>
              <a:t>  </a:t>
            </a:r>
            <a:r>
              <a:rPr lang="en-GB" dirty="0" err="1"/>
              <a:t>mobileNav</a:t>
            </a:r>
            <a:r>
              <a:rPr lang="en-GB" dirty="0"/>
              <a:t>=</a:t>
            </a:r>
            <a:r>
              <a:rPr lang="en-GB" dirty="0" err="1"/>
              <a:t>document.querySelector</a:t>
            </a:r>
            <a:r>
              <a:rPr lang="en-GB" dirty="0"/>
              <a:t>('mobile-</a:t>
            </a:r>
            <a:r>
              <a:rPr lang="en-GB" dirty="0" err="1"/>
              <a:t>nav</a:t>
            </a:r>
            <a:r>
              <a:rPr lang="en-GB" dirty="0"/>
              <a:t>') as </a:t>
            </a:r>
            <a:r>
              <a:rPr lang="en-GB" dirty="0" err="1"/>
              <a:t>HTMLElement</a:t>
            </a:r>
            <a:r>
              <a:rPr lang="en-GB" dirty="0"/>
              <a:t>; </a:t>
            </a:r>
          </a:p>
          <a:p>
            <a:r>
              <a:rPr lang="en-US" dirty="0" smtClean="0"/>
              <a:t>Now lets add an event listener on the hamburger and call </a:t>
            </a:r>
            <a:r>
              <a:rPr lang="en-GB" dirty="0" err="1" smtClean="0"/>
              <a:t>displaySideNav</a:t>
            </a:r>
            <a:r>
              <a:rPr lang="en-GB" dirty="0" smtClean="0"/>
              <a:t> function which we will add  soon</a:t>
            </a:r>
          </a:p>
          <a:p>
            <a:r>
              <a:rPr lang="en-US" dirty="0" smtClean="0"/>
              <a:t>Add a </a:t>
            </a:r>
            <a:r>
              <a:rPr lang="en-GB" dirty="0" err="1" smtClean="0"/>
              <a:t>displaySideNav</a:t>
            </a:r>
            <a:r>
              <a:rPr lang="en-GB" dirty="0" smtClean="0"/>
              <a:t> function and set the </a:t>
            </a:r>
            <a:r>
              <a:rPr lang="en-GB" dirty="0" err="1" smtClean="0"/>
              <a:t>dsplay</a:t>
            </a:r>
            <a:r>
              <a:rPr lang="en-GB" dirty="0" smtClean="0"/>
              <a:t> style to block for backdrop and side </a:t>
            </a:r>
            <a:r>
              <a:rPr lang="en-GB" dirty="0" err="1" smtClean="0"/>
              <a:t>nav</a:t>
            </a:r>
            <a:endParaRPr lang="en-GB" dirty="0" smtClean="0"/>
          </a:p>
          <a:p>
            <a:r>
              <a:rPr lang="en-US" dirty="0" smtClean="0"/>
              <a:t>To close the </a:t>
            </a:r>
            <a:r>
              <a:rPr lang="en-US" dirty="0" err="1" smtClean="0"/>
              <a:t>sidenav</a:t>
            </a:r>
            <a:r>
              <a:rPr lang="en-US" dirty="0" smtClean="0"/>
              <a:t> when backdrop is clicked add the code to set the display for side </a:t>
            </a:r>
            <a:r>
              <a:rPr lang="en-US" dirty="0" err="1" smtClean="0"/>
              <a:t>nav</a:t>
            </a:r>
            <a:r>
              <a:rPr lang="en-US" dirty="0" smtClean="0"/>
              <a:t> to none in an arrow function passed to the event listener for backdrop and from this arrow function call the  </a:t>
            </a:r>
            <a:r>
              <a:rPr lang="en-US" dirty="0" err="1" smtClean="0"/>
              <a:t>closeModal</a:t>
            </a:r>
            <a:r>
              <a:rPr lang="en-US" dirty="0" smtClean="0"/>
              <a:t> method additionally</a:t>
            </a:r>
            <a:r>
              <a:rPr lang="en-US" smtClean="0"/>
              <a:t>. </a:t>
            </a:r>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199795956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Manipulating Element Classes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also have another way to manipulate </a:t>
            </a:r>
            <a:r>
              <a:rPr lang="en-US" dirty="0" err="1" smtClean="0"/>
              <a:t>css</a:t>
            </a:r>
            <a:r>
              <a:rPr lang="en-US" dirty="0" smtClean="0"/>
              <a:t> with </a:t>
            </a:r>
            <a:r>
              <a:rPr lang="en-US" dirty="0" err="1" smtClean="0"/>
              <a:t>js</a:t>
            </a:r>
            <a:r>
              <a:rPr lang="en-US" dirty="0" smtClean="0"/>
              <a:t>/</a:t>
            </a:r>
            <a:r>
              <a:rPr lang="en-US" dirty="0" err="1" smtClean="0"/>
              <a:t>ts</a:t>
            </a:r>
            <a:r>
              <a:rPr lang="en-US" dirty="0" smtClean="0"/>
              <a:t> by adding/removing the classes.</a:t>
            </a:r>
          </a:p>
          <a:p>
            <a:r>
              <a:rPr lang="en-US" dirty="0" smtClean="0"/>
              <a:t>Lets add a class .open{ </a:t>
            </a:r>
            <a:r>
              <a:rPr lang="en-US" dirty="0" err="1" smtClean="0"/>
              <a:t>display:block</a:t>
            </a:r>
            <a:r>
              <a:rPr lang="en-US" dirty="0" smtClean="0"/>
              <a:t>;} to our shared </a:t>
            </a:r>
            <a:r>
              <a:rPr lang="en-US" dirty="0" err="1" smtClean="0"/>
              <a:t>css</a:t>
            </a:r>
            <a:r>
              <a:rPr lang="en-US" dirty="0" smtClean="0"/>
              <a:t> we can use it whenever we want to set the display property to block for any element like in our </a:t>
            </a:r>
            <a:r>
              <a:rPr lang="en-US" dirty="0" err="1" smtClean="0"/>
              <a:t>openModal</a:t>
            </a:r>
            <a:r>
              <a:rPr lang="en-US" dirty="0" smtClean="0"/>
              <a:t> function.</a:t>
            </a:r>
          </a:p>
          <a:p>
            <a:r>
              <a:rPr lang="en-US" dirty="0" smtClean="0"/>
              <a:t>But to do that we can use the property </a:t>
            </a:r>
            <a:r>
              <a:rPr lang="en-US" dirty="0" err="1" smtClean="0"/>
              <a:t>className</a:t>
            </a:r>
            <a:r>
              <a:rPr lang="en-US" dirty="0" smtClean="0"/>
              <a:t> which gives us a string with all the classes applied to the element if multiple are applied they would be separated by a </a:t>
            </a:r>
            <a:r>
              <a:rPr lang="en-US" dirty="0" err="1" smtClean="0"/>
              <a:t>space.but</a:t>
            </a:r>
            <a:r>
              <a:rPr lang="en-US" dirty="0" smtClean="0"/>
              <a:t> if we change its value it will simply override the classes and add just the class we supply.</a:t>
            </a:r>
          </a:p>
          <a:p>
            <a:r>
              <a:rPr lang="en-US" dirty="0" smtClean="0"/>
              <a:t>Instead we can use </a:t>
            </a:r>
            <a:r>
              <a:rPr lang="en-US" dirty="0" err="1" smtClean="0"/>
              <a:t>classList</a:t>
            </a:r>
            <a:r>
              <a:rPr lang="en-US" dirty="0" smtClean="0"/>
              <a:t> property which gives us helper methods like add/remove toggle to manipulate </a:t>
            </a:r>
            <a:r>
              <a:rPr lang="en-US" dirty="0" err="1" smtClean="0"/>
              <a:t>css</a:t>
            </a:r>
            <a:r>
              <a:rPr lang="en-US" dirty="0" smtClean="0"/>
              <a:t> classes .Lets do that for the </a:t>
            </a:r>
            <a:r>
              <a:rPr lang="en-US" dirty="0" err="1" smtClean="0"/>
              <a:t>openModal</a:t>
            </a:r>
            <a:r>
              <a:rPr lang="en-US" dirty="0" smtClean="0"/>
              <a:t> method and add class open to Modal and backdrop .</a:t>
            </a:r>
          </a:p>
          <a:p>
            <a:r>
              <a:rPr lang="en-US" dirty="0" smtClean="0"/>
              <a:t>But now if we click the choose plan button we see only the backdrop opens the modal does not this is because of specificity although our open class is applied but it is overridden by the main.css file where we have added </a:t>
            </a:r>
            <a:r>
              <a:rPr lang="en-US" dirty="0" err="1" smtClean="0"/>
              <a:t>display:none</a:t>
            </a:r>
            <a:r>
              <a:rPr lang="en-US" dirty="0" smtClean="0"/>
              <a:t> to the modal to solve this we can either move code from main.css to shared.css or simply add !important to the open class to override specificity I will go with this approach.</a:t>
            </a:r>
          </a:p>
          <a:p>
            <a:r>
              <a:rPr lang="en-US" dirty="0" smtClean="0"/>
              <a:t>Lets change the code for other functions too to use the </a:t>
            </a:r>
            <a:r>
              <a:rPr lang="en-US" dirty="0" err="1" smtClean="0"/>
              <a:t>classList</a:t>
            </a:r>
            <a:r>
              <a:rPr lang="en-US" dirty="0" smtClean="0"/>
              <a:t> property to add/remove the open class</a:t>
            </a:r>
            <a:endParaRPr lang="en-GB" dirty="0" smtClean="0"/>
          </a:p>
          <a:p>
            <a:endParaRPr lang="en-GB" dirty="0"/>
          </a:p>
          <a:p>
            <a:endParaRPr lang="en-GB" dirty="0"/>
          </a:p>
        </p:txBody>
      </p:sp>
    </p:spTree>
    <p:extLst>
      <p:ext uri="{BB962C8B-B14F-4D97-AF65-F5344CB8AC3E}">
        <p14:creationId xmlns:p14="http://schemas.microsoft.com/office/powerpoint/2010/main" val="232475603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Understanding Property Notations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If we again </a:t>
            </a:r>
            <a:r>
              <a:rPr lang="en-US" dirty="0" err="1" smtClean="0"/>
              <a:t>console.dir</a:t>
            </a:r>
            <a:r>
              <a:rPr lang="en-US" dirty="0" smtClean="0"/>
              <a:t> one of the </a:t>
            </a:r>
            <a:r>
              <a:rPr lang="en-US" dirty="0" err="1" smtClean="0"/>
              <a:t>elemet</a:t>
            </a:r>
            <a:r>
              <a:rPr lang="en-US" dirty="0" smtClean="0"/>
              <a:t> like modal and go to the style property and look closely we will notice that the </a:t>
            </a:r>
            <a:r>
              <a:rPr lang="en-US" dirty="0" err="1" smtClean="0"/>
              <a:t>css</a:t>
            </a:r>
            <a:r>
              <a:rPr lang="en-US" dirty="0" smtClean="0"/>
              <a:t> </a:t>
            </a:r>
            <a:r>
              <a:rPr lang="en-US" dirty="0" err="1" smtClean="0"/>
              <a:t>propertiesd</a:t>
            </a:r>
            <a:r>
              <a:rPr lang="en-US" dirty="0" smtClean="0"/>
              <a:t> which are multi word are used a bit differently like background-image is written as </a:t>
            </a:r>
            <a:r>
              <a:rPr lang="en-US" dirty="0" err="1" smtClean="0"/>
              <a:t>backgroundImage</a:t>
            </a:r>
            <a:r>
              <a:rPr lang="en-US" dirty="0" smtClean="0"/>
              <a:t> .</a:t>
            </a:r>
            <a:r>
              <a:rPr lang="en-US" dirty="0" err="1" smtClean="0"/>
              <a:t>i.e</a:t>
            </a:r>
            <a:r>
              <a:rPr lang="en-US" dirty="0" smtClean="0"/>
              <a:t> the – is removed and the next word is started with a capital letter camel case as we call it.</a:t>
            </a:r>
          </a:p>
          <a:p>
            <a:r>
              <a:rPr lang="en-US" dirty="0" smtClean="0"/>
              <a:t>So when accessing it in </a:t>
            </a:r>
            <a:r>
              <a:rPr lang="en-US" dirty="0" err="1" smtClean="0"/>
              <a:t>js</a:t>
            </a:r>
            <a:r>
              <a:rPr lang="en-US" dirty="0" smtClean="0"/>
              <a:t>/</a:t>
            </a:r>
            <a:r>
              <a:rPr lang="en-US" dirty="0" err="1" smtClean="0"/>
              <a:t>ts</a:t>
            </a:r>
            <a:r>
              <a:rPr lang="en-US" dirty="0" smtClean="0"/>
              <a:t> we can use the camel case syntax like </a:t>
            </a:r>
            <a:r>
              <a:rPr lang="en-US" dirty="0" err="1" smtClean="0"/>
              <a:t>modal.style.backgroundImage</a:t>
            </a:r>
            <a:r>
              <a:rPr lang="en-US" dirty="0" smtClean="0"/>
              <a:t> or use another syntax </a:t>
            </a:r>
            <a:r>
              <a:rPr lang="en-US" dirty="0" err="1" smtClean="0"/>
              <a:t>modal.style</a:t>
            </a:r>
            <a:r>
              <a:rPr lang="en-US" dirty="0" smtClean="0"/>
              <a:t>[‘background-image’] if we want to use the older </a:t>
            </a:r>
            <a:r>
              <a:rPr lang="en-US" dirty="0" err="1" smtClean="0"/>
              <a:t>css</a:t>
            </a:r>
            <a:r>
              <a:rPr lang="en-US" dirty="0" smtClean="0"/>
              <a:t> names.</a:t>
            </a:r>
          </a:p>
          <a:p>
            <a:r>
              <a:rPr lang="en-US" dirty="0" smtClean="0"/>
              <a:t>This difference is actually because since it is used as a object property using – is not allowed as it is a property of an object in </a:t>
            </a:r>
            <a:r>
              <a:rPr lang="en-US" dirty="0" err="1" smtClean="0"/>
              <a:t>js</a:t>
            </a:r>
            <a:r>
              <a:rPr lang="en-US" dirty="0" smtClean="0"/>
              <a:t>/</a:t>
            </a:r>
            <a:r>
              <a:rPr lang="en-US" dirty="0" err="1" smtClean="0"/>
              <a:t>ts</a:t>
            </a:r>
            <a:r>
              <a:rPr lang="en-US" dirty="0" smtClean="0"/>
              <a:t> but when we use styles[‘’] syntax we pass the </a:t>
            </a:r>
            <a:r>
              <a:rPr lang="en-US" dirty="0" err="1" smtClean="0"/>
              <a:t>css</a:t>
            </a:r>
            <a:r>
              <a:rPr lang="en-US" dirty="0" smtClean="0"/>
              <a:t> property name as a string where – is allowed.</a:t>
            </a:r>
            <a:endParaRPr lang="en-GB" dirty="0"/>
          </a:p>
        </p:txBody>
      </p:sp>
    </p:spTree>
    <p:extLst>
      <p:ext uri="{BB962C8B-B14F-4D97-AF65-F5344CB8AC3E}">
        <p14:creationId xmlns:p14="http://schemas.microsoft.com/office/powerpoint/2010/main" val="13256202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Code Clean up</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The first thing we need to do is make sure that the toggle button and side </a:t>
            </a:r>
            <a:r>
              <a:rPr lang="en-US" dirty="0" err="1" smtClean="0"/>
              <a:t>nav</a:t>
            </a:r>
            <a:r>
              <a:rPr lang="en-US" dirty="0" smtClean="0"/>
              <a:t> are available on all html pages we already have the </a:t>
            </a:r>
            <a:r>
              <a:rPr lang="en-US" dirty="0" err="1" smtClean="0"/>
              <a:t>css</a:t>
            </a:r>
            <a:r>
              <a:rPr lang="en-US" dirty="0" smtClean="0"/>
              <a:t> in shared file so we just need to move the html part</a:t>
            </a:r>
          </a:p>
          <a:p>
            <a:r>
              <a:rPr lang="en-US" dirty="0" smtClean="0"/>
              <a:t>Move the &lt;</a:t>
            </a:r>
            <a:r>
              <a:rPr lang="en-US" dirty="0" err="1" smtClean="0"/>
              <a:t>nav</a:t>
            </a:r>
            <a:r>
              <a:rPr lang="en-US" dirty="0" smtClean="0"/>
              <a:t>&gt; with class mobile-</a:t>
            </a:r>
            <a:r>
              <a:rPr lang="en-US" dirty="0" err="1" smtClean="0"/>
              <a:t>nav</a:t>
            </a:r>
            <a:r>
              <a:rPr lang="en-US" dirty="0" smtClean="0"/>
              <a:t>  to all our html pages just after&lt;/header&gt; tag and adjust the links accordingly</a:t>
            </a:r>
          </a:p>
          <a:p>
            <a:r>
              <a:rPr lang="en-US" dirty="0" smtClean="0"/>
              <a:t>Similarly copy the hamburger button to other html files move the &lt;button&gt; with class toggle-button to other html files paste it in the first div in header right above the anchor tag.</a:t>
            </a:r>
          </a:p>
          <a:p>
            <a:r>
              <a:rPr lang="en-US" dirty="0" smtClean="0"/>
              <a:t>Also copy the script import to other html files but change the path of shared.js accordingly</a:t>
            </a:r>
          </a:p>
          <a:p>
            <a:r>
              <a:rPr lang="en-US" dirty="0" smtClean="0"/>
              <a:t>We will notice that we get an error in the console when we visit packages page the error says that the selector in </a:t>
            </a:r>
            <a:r>
              <a:rPr lang="en-US" dirty="0" err="1" smtClean="0"/>
              <a:t>ts</a:t>
            </a:r>
            <a:r>
              <a:rPr lang="en-US" dirty="0" smtClean="0"/>
              <a:t> for no button on modal does not exists or is null actually this happens because we actually don’t have such a button to solve this just wrap the code in an if condition and check if it exists before adding the event listener</a:t>
            </a:r>
          </a:p>
          <a:p>
            <a:r>
              <a:rPr lang="en-US" dirty="0" smtClean="0"/>
              <a:t>Similar error we get in close modal function which is called when we click on the backdrop while on packages page and can be solved in the same way by adding an if condition</a:t>
            </a:r>
            <a:endParaRPr lang="en-GB" dirty="0"/>
          </a:p>
        </p:txBody>
      </p:sp>
    </p:spTree>
    <p:extLst>
      <p:ext uri="{BB962C8B-B14F-4D97-AF65-F5344CB8AC3E}">
        <p14:creationId xmlns:p14="http://schemas.microsoft.com/office/powerpoint/2010/main" val="35976054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231053" y="758660"/>
            <a:ext cx="11376025" cy="5632205"/>
          </a:xfrm>
          <a:prstGeom prst="rect">
            <a:avLst/>
          </a:prstGeom>
        </p:spPr>
      </p:pic>
    </p:spTree>
    <p:extLst>
      <p:ext uri="{BB962C8B-B14F-4D97-AF65-F5344CB8AC3E}">
        <p14:creationId xmlns:p14="http://schemas.microsoft.com/office/powerpoint/2010/main" val="293127489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fr-FR" dirty="0"/>
              <a:t>JavaScript CSS Styles: </a:t>
            </a:r>
            <a:r>
              <a:rPr lang="fr-FR" dirty="0">
                <a:hlinkClick r:id="rId3"/>
              </a:rPr>
              <a:t>https://</a:t>
            </a:r>
            <a:r>
              <a:rPr lang="fr-FR" dirty="0" smtClean="0">
                <a:hlinkClick r:id="rId3"/>
              </a:rPr>
              <a:t>developer.mozilla.org/en-US/docs/Web/API/HTMLElement/style</a:t>
            </a:r>
            <a:endParaRPr lang="fr-FR" dirty="0"/>
          </a:p>
          <a:p>
            <a:r>
              <a:rPr lang="fr-FR" dirty="0" err="1"/>
              <a:t>classList</a:t>
            </a:r>
            <a:r>
              <a:rPr lang="fr-FR" dirty="0"/>
              <a:t> : </a:t>
            </a:r>
            <a:r>
              <a:rPr lang="fr-FR" dirty="0">
                <a:hlinkClick r:id="rId4"/>
              </a:rPr>
              <a:t>https://</a:t>
            </a:r>
            <a:r>
              <a:rPr lang="fr-FR" dirty="0" smtClean="0">
                <a:hlinkClick r:id="rId4"/>
              </a:rPr>
              <a:t>developer.mozilla.org/en-US/docs/Web/API/Element/classList</a:t>
            </a:r>
            <a:endParaRPr lang="fr-FR" dirty="0" smtClean="0"/>
          </a:p>
        </p:txBody>
      </p:sp>
    </p:spTree>
    <p:extLst>
      <p:ext uri="{BB962C8B-B14F-4D97-AF65-F5344CB8AC3E}">
        <p14:creationId xmlns:p14="http://schemas.microsoft.com/office/powerpoint/2010/main" val="21159225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990067" cy="1320800"/>
          </a:xfrm>
        </p:spPr>
        <p:txBody>
          <a:bodyPr/>
          <a:lstStyle/>
          <a:p>
            <a:r>
              <a:rPr lang="en-IN" smtClean="0"/>
              <a:t>Section -10 </a:t>
            </a:r>
            <a:r>
              <a:rPr lang="en-IN" dirty="0" smtClean="0"/>
              <a:t>-:</a:t>
            </a:r>
            <a:r>
              <a:rPr lang="en-GB" b="1" dirty="0"/>
              <a:t>Making our Website Responsive</a:t>
            </a:r>
            <a:endParaRPr lang="en-GB" dirty="0"/>
          </a:p>
        </p:txBody>
      </p:sp>
    </p:spTree>
    <p:extLst>
      <p:ext uri="{BB962C8B-B14F-4D97-AF65-F5344CB8AC3E}">
        <p14:creationId xmlns:p14="http://schemas.microsoft.com/office/powerpoint/2010/main" val="160034419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If we decrease the width of our page we will notice that our site will somewhat adjust to the changing width although the site breaks on very small </a:t>
            </a:r>
            <a:r>
              <a:rPr lang="en-US" dirty="0" err="1" smtClean="0"/>
              <a:t>widths.The</a:t>
            </a:r>
            <a:r>
              <a:rPr lang="en-US" dirty="0" smtClean="0"/>
              <a:t> problem here is that the site does not understand the difference between a desktop device and mobile device</a:t>
            </a:r>
          </a:p>
          <a:p>
            <a:r>
              <a:rPr lang="en-US" dirty="0" smtClean="0"/>
              <a:t>Go to </a:t>
            </a:r>
            <a:r>
              <a:rPr lang="en-US" dirty="0" err="1" smtClean="0"/>
              <a:t>devtools</a:t>
            </a:r>
            <a:r>
              <a:rPr lang="en-US" dirty="0" smtClean="0"/>
              <a:t> in chrome and click on the icon for toggle device toolbar </a:t>
            </a:r>
          </a:p>
          <a:p>
            <a:r>
              <a:rPr lang="en-US" dirty="0" smtClean="0"/>
              <a:t>Select an mobile device </a:t>
            </a:r>
            <a:r>
              <a:rPr lang="en-US" dirty="0" err="1" smtClean="0"/>
              <a:t>froom</a:t>
            </a:r>
            <a:r>
              <a:rPr lang="en-US" dirty="0" smtClean="0"/>
              <a:t> the available devices like </a:t>
            </a:r>
            <a:r>
              <a:rPr lang="en-US" dirty="0" err="1" smtClean="0"/>
              <a:t>iphone</a:t>
            </a:r>
            <a:r>
              <a:rPr lang="en-US" dirty="0" smtClean="0"/>
              <a:t> 8 </a:t>
            </a:r>
          </a:p>
          <a:p>
            <a:r>
              <a:rPr lang="en-US" dirty="0" smtClean="0"/>
              <a:t>We see that we have kind of a mobile device on the browser we have the option                                    to choose any of the available simulated devices or add new ones.</a:t>
            </a:r>
          </a:p>
          <a:p>
            <a:r>
              <a:rPr lang="en-US" dirty="0" smtClean="0"/>
              <a:t>We can use menu options to select zoom level or simulate                                                             whether the device is online offline on  a slow network </a:t>
            </a:r>
            <a:r>
              <a:rPr lang="en-US" dirty="0" err="1" smtClean="0"/>
              <a:t>etc</a:t>
            </a:r>
            <a:endParaRPr lang="en-US" dirty="0" smtClean="0"/>
          </a:p>
          <a:p>
            <a:r>
              <a:rPr lang="en-US" dirty="0" smtClean="0"/>
              <a:t>We can also select orientation portrait/landscape </a:t>
            </a:r>
            <a:r>
              <a:rPr lang="en-US" dirty="0" err="1" smtClean="0"/>
              <a:t>etc</a:t>
            </a:r>
            <a:endParaRPr lang="en-US" dirty="0" smtClean="0"/>
          </a:p>
          <a:p>
            <a:r>
              <a:rPr lang="en-US" dirty="0" smtClean="0"/>
              <a:t>We can also click the three dots menu to reveal more                                                                            options like hide/show device frames </a:t>
            </a:r>
            <a:r>
              <a:rPr lang="en-US" dirty="0" err="1" smtClean="0"/>
              <a:t>etc</a:t>
            </a:r>
            <a:endParaRPr lang="en-US" dirty="0" smtClean="0"/>
          </a:p>
          <a:p>
            <a:endParaRPr lang="en-US" dirty="0" smtClean="0"/>
          </a:p>
          <a:p>
            <a:endParaRPr lang="en-GB" dirty="0"/>
          </a:p>
        </p:txBody>
      </p:sp>
      <p:pic>
        <p:nvPicPr>
          <p:cNvPr id="4" name="Picture 3"/>
          <p:cNvPicPr>
            <a:picLocks noChangeAspect="1"/>
          </p:cNvPicPr>
          <p:nvPr/>
        </p:nvPicPr>
        <p:blipFill>
          <a:blip r:embed="rId3"/>
          <a:stretch>
            <a:fillRect/>
          </a:stretch>
        </p:blipFill>
        <p:spPr>
          <a:xfrm>
            <a:off x="8838724" y="1677308"/>
            <a:ext cx="638264" cy="590632"/>
          </a:xfrm>
          <a:prstGeom prst="rect">
            <a:avLst/>
          </a:prstGeom>
        </p:spPr>
      </p:pic>
      <p:pic>
        <p:nvPicPr>
          <p:cNvPr id="5" name="Picture 4"/>
          <p:cNvPicPr>
            <a:picLocks noChangeAspect="1"/>
          </p:cNvPicPr>
          <p:nvPr/>
        </p:nvPicPr>
        <p:blipFill>
          <a:blip r:embed="rId4"/>
          <a:stretch>
            <a:fillRect/>
          </a:stretch>
        </p:blipFill>
        <p:spPr>
          <a:xfrm>
            <a:off x="10307623" y="1272062"/>
            <a:ext cx="1505160" cy="3943900"/>
          </a:xfrm>
          <a:prstGeom prst="rect">
            <a:avLst/>
          </a:prstGeom>
        </p:spPr>
      </p:pic>
      <p:pic>
        <p:nvPicPr>
          <p:cNvPr id="6" name="Picture 5"/>
          <p:cNvPicPr>
            <a:picLocks noChangeAspect="1"/>
          </p:cNvPicPr>
          <p:nvPr/>
        </p:nvPicPr>
        <p:blipFill>
          <a:blip r:embed="rId5"/>
          <a:stretch>
            <a:fillRect/>
          </a:stretch>
        </p:blipFill>
        <p:spPr>
          <a:xfrm>
            <a:off x="8126094" y="2937165"/>
            <a:ext cx="2181529" cy="3803073"/>
          </a:xfrm>
          <a:prstGeom prst="rect">
            <a:avLst/>
          </a:prstGeom>
        </p:spPr>
      </p:pic>
      <p:pic>
        <p:nvPicPr>
          <p:cNvPr id="7" name="Picture 6"/>
          <p:cNvPicPr>
            <a:picLocks noChangeAspect="1"/>
          </p:cNvPicPr>
          <p:nvPr/>
        </p:nvPicPr>
        <p:blipFill>
          <a:blip r:embed="rId6"/>
          <a:stretch>
            <a:fillRect/>
          </a:stretch>
        </p:blipFill>
        <p:spPr>
          <a:xfrm>
            <a:off x="6968364" y="4237729"/>
            <a:ext cx="793645" cy="614825"/>
          </a:xfrm>
          <a:prstGeom prst="rect">
            <a:avLst/>
          </a:prstGeom>
        </p:spPr>
      </p:pic>
      <p:pic>
        <p:nvPicPr>
          <p:cNvPr id="8" name="Picture 7"/>
          <p:cNvPicPr>
            <a:picLocks noChangeAspect="1"/>
          </p:cNvPicPr>
          <p:nvPr/>
        </p:nvPicPr>
        <p:blipFill>
          <a:blip r:embed="rId7"/>
          <a:stretch>
            <a:fillRect/>
          </a:stretch>
        </p:blipFill>
        <p:spPr>
          <a:xfrm>
            <a:off x="4234588" y="4921798"/>
            <a:ext cx="2010348" cy="1726653"/>
          </a:xfrm>
          <a:prstGeom prst="rect">
            <a:avLst/>
          </a:prstGeom>
        </p:spPr>
      </p:pic>
    </p:spTree>
    <p:extLst>
      <p:ext uri="{BB962C8B-B14F-4D97-AF65-F5344CB8AC3E}">
        <p14:creationId xmlns:p14="http://schemas.microsoft.com/office/powerpoint/2010/main" val="428504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ppt_x"/>
                                          </p:val>
                                        </p:tav>
                                        <p:tav tm="100000">
                                          <p:val>
                                            <p:strVal val="#ppt_x"/>
                                          </p:val>
                                        </p:tav>
                                      </p:tavLst>
                                    </p:anim>
                                    <p:anim calcmode="lin" valueType="num">
                                      <p:cBhvr additive="base">
                                        <p:cTn id="7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additive="base">
                                        <p:cTn id="75" dur="500" fill="hold"/>
                                        <p:tgtEl>
                                          <p:spTgt spid="8"/>
                                        </p:tgtEl>
                                        <p:attrNameLst>
                                          <p:attrName>ppt_x</p:attrName>
                                        </p:attrNameLst>
                                      </p:cBhvr>
                                      <p:tavLst>
                                        <p:tav tm="0">
                                          <p:val>
                                            <p:strVal val="#ppt_x"/>
                                          </p:val>
                                        </p:tav>
                                        <p:tav tm="100000">
                                          <p:val>
                                            <p:strVal val="#ppt_x"/>
                                          </p:val>
                                        </p:tav>
                                      </p:tavLst>
                                    </p:anim>
                                    <p:anim calcmode="lin" valueType="num">
                                      <p:cBhvr additive="base">
                                        <p:cTn id="7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The important thing here is that although we had kind of a partially responsive website on a smaller screen but on a mobile device the browser simply squeezes the website and the responsiveness is gone the text is too small etc.</a:t>
            </a:r>
          </a:p>
          <a:p>
            <a:r>
              <a:rPr lang="en-US" dirty="0" smtClean="0"/>
              <a:t>Lets try to analyze why this happens</a:t>
            </a:r>
          </a:p>
          <a:p>
            <a:endParaRPr lang="en-US" dirty="0" smtClean="0"/>
          </a:p>
          <a:p>
            <a:endParaRPr lang="en-GB" dirty="0"/>
          </a:p>
        </p:txBody>
      </p:sp>
    </p:spTree>
    <p:extLst>
      <p:ext uri="{BB962C8B-B14F-4D97-AF65-F5344CB8AC3E}">
        <p14:creationId xmlns:p14="http://schemas.microsoft.com/office/powerpoint/2010/main" val="290222404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We can see in the image above that chrome </a:t>
            </a:r>
            <a:r>
              <a:rPr lang="en-US" dirty="0" err="1" smtClean="0"/>
              <a:t>devtools</a:t>
            </a:r>
            <a:r>
              <a:rPr lang="en-US" dirty="0" smtClean="0"/>
              <a:t> identifies the device width to be 375 pixels but the width of the image in computed tab is 980px.So there is some issue here.</a:t>
            </a:r>
          </a:p>
          <a:p>
            <a:r>
              <a:rPr lang="en-US" dirty="0" smtClean="0"/>
              <a:t>If we visit the </a:t>
            </a:r>
            <a:r>
              <a:rPr lang="en-US" dirty="0"/>
              <a:t>link </a:t>
            </a:r>
            <a:r>
              <a:rPr lang="en-US" dirty="0">
                <a:hlinkClick r:id="rId3"/>
              </a:rPr>
              <a:t>https://www.w3.org/TR/css-values-3/#</a:t>
            </a:r>
            <a:r>
              <a:rPr lang="en-US" dirty="0" smtClean="0">
                <a:hlinkClick r:id="rId3"/>
              </a:rPr>
              <a:t>absolute-lengths</a:t>
            </a:r>
            <a:r>
              <a:rPr lang="en-US" dirty="0" smtClean="0"/>
              <a:t> we will notice that traditionally 1inch length was considered to have 96px so our browser based on this calculation assumes the width of </a:t>
            </a:r>
            <a:r>
              <a:rPr lang="en-US" dirty="0" err="1" smtClean="0"/>
              <a:t>iphone</a:t>
            </a:r>
            <a:r>
              <a:rPr lang="en-US" dirty="0" smtClean="0"/>
              <a:t> to be 375px this is true for most desktop monitors but modern devices /phones have a very high pixel density </a:t>
            </a:r>
            <a:r>
              <a:rPr lang="en-US" dirty="0" err="1" smtClean="0"/>
              <a:t>i.e</a:t>
            </a:r>
            <a:r>
              <a:rPr lang="en-US" dirty="0" smtClean="0"/>
              <a:t> more no of pixels per inch or dots per inch(dpi) as it is called so because of this assumption the site looks too small on our mobile device.</a:t>
            </a:r>
          </a:p>
          <a:p>
            <a:endParaRPr lang="en-US" dirty="0" smtClean="0"/>
          </a:p>
          <a:p>
            <a:endParaRPr lang="en-US" dirty="0" smtClean="0"/>
          </a:p>
          <a:p>
            <a:endParaRPr lang="en-US" dirty="0"/>
          </a:p>
          <a:p>
            <a:endParaRPr lang="en-US" dirty="0" smtClean="0"/>
          </a:p>
          <a:p>
            <a:endParaRPr lang="en-US" dirty="0"/>
          </a:p>
          <a:p>
            <a:endParaRPr lang="en-GB" dirty="0"/>
          </a:p>
        </p:txBody>
      </p:sp>
      <p:pic>
        <p:nvPicPr>
          <p:cNvPr id="4" name="Picture 3"/>
          <p:cNvPicPr>
            <a:picLocks noChangeAspect="1"/>
          </p:cNvPicPr>
          <p:nvPr/>
        </p:nvPicPr>
        <p:blipFill>
          <a:blip r:embed="rId4"/>
          <a:stretch>
            <a:fillRect/>
          </a:stretch>
        </p:blipFill>
        <p:spPr>
          <a:xfrm>
            <a:off x="1051404" y="737756"/>
            <a:ext cx="10763060" cy="3414511"/>
          </a:xfrm>
          <a:prstGeom prst="rect">
            <a:avLst/>
          </a:prstGeom>
        </p:spPr>
      </p:pic>
    </p:spTree>
    <p:extLst>
      <p:ext uri="{BB962C8B-B14F-4D97-AF65-F5344CB8AC3E}">
        <p14:creationId xmlns:p14="http://schemas.microsoft.com/office/powerpoint/2010/main" val="78770914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fontScale="92500" lnSpcReduction="10000"/>
          </a:bodyPr>
          <a:lstStyle/>
          <a:p>
            <a:r>
              <a:rPr lang="en-US" dirty="0" smtClean="0"/>
              <a:t>So the solution to this problem was devised which we can understand </a:t>
            </a:r>
            <a:r>
              <a:rPr lang="en-US" dirty="0"/>
              <a:t>by visiting </a:t>
            </a:r>
            <a:r>
              <a:rPr lang="en-US" dirty="0">
                <a:hlinkClick r:id="rId3"/>
              </a:rPr>
              <a:t>https://www.mydevice.io/#</a:t>
            </a:r>
            <a:r>
              <a:rPr lang="en-US" dirty="0" smtClean="0">
                <a:hlinkClick r:id="rId3"/>
              </a:rPr>
              <a:t>compare-devices</a:t>
            </a:r>
            <a:endParaRPr lang="en-US" dirty="0" smtClean="0"/>
          </a:p>
          <a:p>
            <a:r>
              <a:rPr lang="en-US" dirty="0" smtClean="0"/>
              <a:t>This site shows a comparison between the actual hardware pixels that devices have to what is assumed in </a:t>
            </a:r>
            <a:r>
              <a:rPr lang="en-US" dirty="0" err="1" smtClean="0"/>
              <a:t>css</a:t>
            </a:r>
            <a:r>
              <a:rPr lang="en-US" dirty="0" smtClean="0"/>
              <a:t> based on something called a pixel ratio </a:t>
            </a:r>
            <a:r>
              <a:rPr lang="en-US" dirty="0" err="1" smtClean="0"/>
              <a:t>i.e</a:t>
            </a:r>
            <a:r>
              <a:rPr lang="en-US" dirty="0" smtClean="0"/>
              <a:t> actual pixels are divided by the pixel ratio to get the pixels to be considered by </a:t>
            </a:r>
            <a:r>
              <a:rPr lang="en-US" dirty="0" err="1" smtClean="0"/>
              <a:t>css</a:t>
            </a:r>
            <a:r>
              <a:rPr lang="en-US" dirty="0" smtClean="0"/>
              <a:t> for example below are values for </a:t>
            </a:r>
            <a:r>
              <a:rPr lang="en-US" dirty="0" err="1" smtClean="0"/>
              <a:t>iphone</a:t>
            </a:r>
            <a:r>
              <a:rPr lang="en-US" dirty="0" smtClean="0"/>
              <a:t> 8</a:t>
            </a:r>
          </a:p>
          <a:p>
            <a:endParaRPr lang="en-US" dirty="0"/>
          </a:p>
          <a:p>
            <a:endParaRPr lang="en-US" dirty="0" smtClean="0"/>
          </a:p>
          <a:p>
            <a:endParaRPr lang="en-US" dirty="0"/>
          </a:p>
          <a:p>
            <a:r>
              <a:rPr lang="en-US" dirty="0" smtClean="0"/>
              <a:t>We notice that the actual width is 750px but </a:t>
            </a:r>
            <a:r>
              <a:rPr lang="en-US" dirty="0" err="1" smtClean="0"/>
              <a:t>css</a:t>
            </a:r>
            <a:r>
              <a:rPr lang="en-US" dirty="0" smtClean="0"/>
              <a:t> width is actual width/pixel ratio </a:t>
            </a:r>
            <a:r>
              <a:rPr lang="en-US" dirty="0" err="1" smtClean="0"/>
              <a:t>i.e</a:t>
            </a:r>
            <a:r>
              <a:rPr lang="en-US" dirty="0" smtClean="0"/>
              <a:t> 750/2=375 which is the width shown by chrome </a:t>
            </a:r>
            <a:r>
              <a:rPr lang="en-US" dirty="0" err="1" smtClean="0"/>
              <a:t>devtools</a:t>
            </a:r>
            <a:endParaRPr lang="en-US" dirty="0" smtClean="0"/>
          </a:p>
          <a:p>
            <a:r>
              <a:rPr lang="en-US" dirty="0" smtClean="0"/>
              <a:t>Since traditionally we consider 1inch=96 pixels so if we have 750px width which means that the width of </a:t>
            </a:r>
            <a:r>
              <a:rPr lang="en-US" dirty="0" err="1" smtClean="0"/>
              <a:t>iphone</a:t>
            </a:r>
            <a:r>
              <a:rPr lang="en-US" dirty="0" smtClean="0"/>
              <a:t> should be(actual height pixels or hardware pixels/96)  750/96=8inches which is not the case actually the width is roughly(software or </a:t>
            </a:r>
            <a:r>
              <a:rPr lang="en-US" dirty="0" err="1" smtClean="0"/>
              <a:t>css</a:t>
            </a:r>
            <a:r>
              <a:rPr lang="en-US" dirty="0" smtClean="0"/>
              <a:t> pixels/96) 375/96=4 inches</a:t>
            </a:r>
          </a:p>
          <a:p>
            <a:r>
              <a:rPr lang="en-US" dirty="0" smtClean="0"/>
              <a:t>So we somehow need to tell the browser to use this width 4 inches rather than 8 inches as per hardware pixels and to do that we add a meta tag like shown below </a:t>
            </a:r>
          </a:p>
          <a:p>
            <a:r>
              <a:rPr lang="en-IN" dirty="0"/>
              <a:t>&lt;meta name="viewport" content="width=device-width, initial-scale=1.0"&gt;</a:t>
            </a:r>
          </a:p>
          <a:p>
            <a:r>
              <a:rPr lang="en-US" dirty="0" smtClean="0"/>
              <a:t>We will dive into this tag later for now just remember it tells the browser to use the software or </a:t>
            </a:r>
            <a:r>
              <a:rPr lang="en-US" dirty="0" err="1" smtClean="0"/>
              <a:t>css</a:t>
            </a:r>
            <a:r>
              <a:rPr lang="en-US" dirty="0" smtClean="0"/>
              <a:t> based device width not the hardware pixel based </a:t>
            </a:r>
            <a:r>
              <a:rPr lang="en-US" dirty="0" err="1" smtClean="0"/>
              <a:t>width.It</a:t>
            </a:r>
            <a:r>
              <a:rPr lang="en-US" dirty="0" smtClean="0"/>
              <a:t> also helps us to calculate or recognize the actual  device width which we didn’t have so far.</a:t>
            </a:r>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pic>
        <p:nvPicPr>
          <p:cNvPr id="5" name="Picture 4"/>
          <p:cNvPicPr>
            <a:picLocks noChangeAspect="1"/>
          </p:cNvPicPr>
          <p:nvPr/>
        </p:nvPicPr>
        <p:blipFill>
          <a:blip r:embed="rId4"/>
          <a:stretch>
            <a:fillRect/>
          </a:stretch>
        </p:blipFill>
        <p:spPr>
          <a:xfrm>
            <a:off x="788170" y="2267478"/>
            <a:ext cx="10802858" cy="866896"/>
          </a:xfrm>
          <a:prstGeom prst="rect">
            <a:avLst/>
          </a:prstGeom>
        </p:spPr>
      </p:pic>
    </p:spTree>
    <p:extLst>
      <p:ext uri="{BB962C8B-B14F-4D97-AF65-F5344CB8AC3E}">
        <p14:creationId xmlns:p14="http://schemas.microsoft.com/office/powerpoint/2010/main" val="373433594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Now we will notice that our screen distorts the same way on </a:t>
            </a:r>
            <a:r>
              <a:rPr lang="en-US" dirty="0" err="1" smtClean="0"/>
              <a:t>iphone</a:t>
            </a:r>
            <a:r>
              <a:rPr lang="en-US" dirty="0" smtClean="0"/>
              <a:t> 8 as it distorted in a desktop browser with less width</a:t>
            </a:r>
          </a:p>
          <a:p>
            <a:endParaRPr lang="en-US" dirty="0" smtClean="0"/>
          </a:p>
          <a:p>
            <a:endParaRPr lang="en-US" dirty="0" smtClean="0"/>
          </a:p>
          <a:p>
            <a:endParaRPr lang="en-US" dirty="0"/>
          </a:p>
          <a:p>
            <a:endParaRPr lang="en-US" dirty="0" smtClean="0"/>
          </a:p>
          <a:p>
            <a:endParaRPr lang="en-US" dirty="0"/>
          </a:p>
          <a:p>
            <a:endParaRPr lang="en-GB" dirty="0"/>
          </a:p>
        </p:txBody>
      </p:sp>
      <p:pic>
        <p:nvPicPr>
          <p:cNvPr id="4" name="Picture 3"/>
          <p:cNvPicPr>
            <a:picLocks noChangeAspect="1"/>
          </p:cNvPicPr>
          <p:nvPr/>
        </p:nvPicPr>
        <p:blipFill>
          <a:blip r:embed="rId3"/>
          <a:stretch>
            <a:fillRect/>
          </a:stretch>
        </p:blipFill>
        <p:spPr>
          <a:xfrm>
            <a:off x="1124603" y="1569026"/>
            <a:ext cx="2591757" cy="4741423"/>
          </a:xfrm>
          <a:prstGeom prst="rect">
            <a:avLst/>
          </a:prstGeom>
        </p:spPr>
      </p:pic>
      <p:pic>
        <p:nvPicPr>
          <p:cNvPr id="7" name="Picture 6"/>
          <p:cNvPicPr>
            <a:picLocks noChangeAspect="1"/>
          </p:cNvPicPr>
          <p:nvPr/>
        </p:nvPicPr>
        <p:blipFill>
          <a:blip r:embed="rId4"/>
          <a:stretch>
            <a:fillRect/>
          </a:stretch>
        </p:blipFill>
        <p:spPr>
          <a:xfrm>
            <a:off x="6841334" y="1230645"/>
            <a:ext cx="3231292" cy="5418184"/>
          </a:xfrm>
          <a:prstGeom prst="rect">
            <a:avLst/>
          </a:prstGeom>
        </p:spPr>
      </p:pic>
    </p:spTree>
    <p:extLst>
      <p:ext uri="{BB962C8B-B14F-4D97-AF65-F5344CB8AC3E}">
        <p14:creationId xmlns:p14="http://schemas.microsoft.com/office/powerpoint/2010/main" val="285166903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We will now notice that the image takes 375px in </a:t>
            </a:r>
            <a:r>
              <a:rPr lang="en-US" dirty="0" err="1" smtClean="0"/>
              <a:t>iphone</a:t>
            </a:r>
            <a:r>
              <a:rPr lang="en-US" dirty="0" smtClean="0"/>
              <a:t> which was earlier taking 980px</a:t>
            </a:r>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170" y="1263905"/>
            <a:ext cx="10373591" cy="5292759"/>
          </a:xfrm>
          <a:prstGeom prst="rect">
            <a:avLst/>
          </a:prstGeom>
        </p:spPr>
      </p:pic>
    </p:spTree>
    <p:extLst>
      <p:ext uri="{BB962C8B-B14F-4D97-AF65-F5344CB8AC3E}">
        <p14:creationId xmlns:p14="http://schemas.microsoft.com/office/powerpoint/2010/main" val="25494988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Understanding </a:t>
            </a:r>
            <a:r>
              <a:rPr lang="en-GB" dirty="0"/>
              <a:t>the "viewport" Metatag</a:t>
            </a:r>
          </a:p>
        </p:txBody>
      </p:sp>
      <p:sp>
        <p:nvSpPr>
          <p:cNvPr id="3" name="Content Placeholder 2"/>
          <p:cNvSpPr>
            <a:spLocks noGrp="1"/>
          </p:cNvSpPr>
          <p:nvPr>
            <p:ph idx="1"/>
          </p:nvPr>
        </p:nvSpPr>
        <p:spPr>
          <a:xfrm>
            <a:off x="677333" y="737756"/>
            <a:ext cx="11376121" cy="5818908"/>
          </a:xfrm>
        </p:spPr>
        <p:txBody>
          <a:bodyPr>
            <a:normAutofit lnSpcReduction="10000"/>
          </a:bodyPr>
          <a:lstStyle/>
          <a:p>
            <a:r>
              <a:rPr lang="en-US" dirty="0" smtClean="0"/>
              <a:t>Lets have a closer look at the viewport meta tag that we added and understand what we added there and what else can we add there</a:t>
            </a:r>
          </a:p>
          <a:p>
            <a:r>
              <a:rPr lang="en-US" dirty="0" smtClean="0"/>
              <a:t>The first attribute that we added to the meta tag was name=“viewport” . It tells the metatag to target the viewport that is the visible area inside our browser on our device that should display our website.</a:t>
            </a:r>
          </a:p>
          <a:p>
            <a:r>
              <a:rPr lang="en-US" dirty="0" smtClean="0"/>
              <a:t>The second attribute that we added was </a:t>
            </a:r>
            <a:r>
              <a:rPr lang="en-GB" dirty="0"/>
              <a:t>content="width=device-width, </a:t>
            </a:r>
            <a:r>
              <a:rPr lang="en-GB" dirty="0" smtClean="0"/>
              <a:t>initial-scale=1.0“.With this attribute we are </a:t>
            </a:r>
            <a:r>
              <a:rPr lang="en-GB" dirty="0" err="1" smtClean="0"/>
              <a:t>ablse</a:t>
            </a:r>
            <a:r>
              <a:rPr lang="en-GB" dirty="0" smtClean="0"/>
              <a:t> to set the width of our website equal to the device width </a:t>
            </a:r>
            <a:r>
              <a:rPr lang="en-GB" dirty="0" err="1" smtClean="0"/>
              <a:t>i.e</a:t>
            </a:r>
            <a:r>
              <a:rPr lang="en-GB" dirty="0" smtClean="0"/>
              <a:t> basically the width of the viewport the visible area on our </a:t>
            </a:r>
            <a:r>
              <a:rPr lang="en-GB" dirty="0" err="1" smtClean="0"/>
              <a:t>device.With</a:t>
            </a:r>
            <a:r>
              <a:rPr lang="en-GB" dirty="0" smtClean="0"/>
              <a:t> this attribute we are able to tell the browser that our device is a small mobile device and it should apply the pixel ratio conversion we studied in previous </a:t>
            </a:r>
            <a:r>
              <a:rPr lang="en-GB" dirty="0" err="1" smtClean="0"/>
              <a:t>slides.Without</a:t>
            </a:r>
            <a:r>
              <a:rPr lang="en-GB" dirty="0" smtClean="0"/>
              <a:t> this attribute the website takes into consideration the hardware pixels and simply squeezes our website.</a:t>
            </a:r>
          </a:p>
          <a:p>
            <a:r>
              <a:rPr lang="en-GB" dirty="0" smtClean="0"/>
              <a:t>The initial-scale part simply defines the default zoom level we have 1.0 is the default zoom level which translates to no zoom. If we try setting a higher value like 1.5 we will see the website is zoomed in by default if a lower value is set it will be zoomed out by default.</a:t>
            </a:r>
          </a:p>
          <a:p>
            <a:r>
              <a:rPr lang="en-US" dirty="0" smtClean="0"/>
              <a:t>We can still zoom in out by pressing shift and left mouse button and moving up or down with mouse.</a:t>
            </a:r>
          </a:p>
          <a:p>
            <a:r>
              <a:rPr lang="en-US" dirty="0" smtClean="0"/>
              <a:t>Now we have more attributes that can be added user-scalable=yes which is used to allow or restrict the user from using zoom by default it is yes and user is allowed to zoom.</a:t>
            </a:r>
          </a:p>
          <a:p>
            <a:r>
              <a:rPr lang="en-US" dirty="0" smtClean="0"/>
              <a:t>There are two more attributes that can be added to the content attribute minimum-scale and maximum-scale which are used to allow/restrict modify how much the user can zoom in or out. Example: </a:t>
            </a:r>
            <a:r>
              <a:rPr lang="en-IN" dirty="0"/>
              <a:t>   &lt;meta name="viewport" content="width=device-width, initial-scale=1.5, user-scalable=yes, maximum-scale=2.0, minimum-scale=1.2"&gt;</a:t>
            </a:r>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36594620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36" y="0"/>
            <a:ext cx="11980718" cy="554182"/>
          </a:xfrm>
        </p:spPr>
        <p:txBody>
          <a:bodyPr>
            <a:normAutofit fontScale="90000"/>
          </a:bodyPr>
          <a:lstStyle/>
          <a:p>
            <a:r>
              <a:rPr lang="en-GB" dirty="0" smtClean="0"/>
              <a:t>Responsive Design Tools And Designing </a:t>
            </a:r>
            <a:r>
              <a:rPr lang="en-GB" dirty="0"/>
              <a:t>Websites "Mobile First"</a:t>
            </a:r>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Tools we have for responsive Design</a:t>
            </a:r>
            <a:endParaRPr lang="en-IN" dirty="0" smtClean="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
        <p:nvSpPr>
          <p:cNvPr id="4" name="Rectangle 3"/>
          <p:cNvSpPr/>
          <p:nvPr/>
        </p:nvSpPr>
        <p:spPr>
          <a:xfrm>
            <a:off x="2982189" y="1257300"/>
            <a:ext cx="706582" cy="75853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&lt;  &gt;</a:t>
            </a:r>
          </a:p>
          <a:p>
            <a:pPr algn="ctr"/>
            <a:r>
              <a:rPr lang="en-US" sz="1600" dirty="0" smtClean="0">
                <a:solidFill>
                  <a:schemeClr val="tx1"/>
                </a:solidFill>
              </a:rPr>
              <a:t>HTML</a:t>
            </a:r>
            <a:endParaRPr lang="en-GB" sz="1600" dirty="0">
              <a:solidFill>
                <a:schemeClr val="tx1"/>
              </a:solidFill>
            </a:endParaRPr>
          </a:p>
        </p:txBody>
      </p:sp>
      <p:sp>
        <p:nvSpPr>
          <p:cNvPr id="5" name="Rectangle 4"/>
          <p:cNvSpPr/>
          <p:nvPr/>
        </p:nvSpPr>
        <p:spPr>
          <a:xfrm>
            <a:off x="8799367" y="1310987"/>
            <a:ext cx="706582" cy="75853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  }</a:t>
            </a:r>
          </a:p>
          <a:p>
            <a:pPr algn="ctr"/>
            <a:r>
              <a:rPr lang="en-US" sz="1600" dirty="0" smtClean="0">
                <a:solidFill>
                  <a:schemeClr val="tx1"/>
                </a:solidFill>
              </a:rPr>
              <a:t>CSS</a:t>
            </a:r>
            <a:endParaRPr lang="en-GB" sz="1600" dirty="0">
              <a:solidFill>
                <a:schemeClr val="tx1"/>
              </a:solidFill>
            </a:endParaRPr>
          </a:p>
        </p:txBody>
      </p:sp>
      <p:sp>
        <p:nvSpPr>
          <p:cNvPr id="6" name="Rectangle 5"/>
          <p:cNvSpPr/>
          <p:nvPr/>
        </p:nvSpPr>
        <p:spPr>
          <a:xfrm>
            <a:off x="1122218" y="2182091"/>
            <a:ext cx="4502727" cy="509154"/>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a:t>
            </a:r>
            <a:endParaRPr lang="en-GB" dirty="0"/>
          </a:p>
        </p:txBody>
      </p:sp>
      <p:sp>
        <p:nvSpPr>
          <p:cNvPr id="7" name="Rectangle 6"/>
          <p:cNvSpPr/>
          <p:nvPr/>
        </p:nvSpPr>
        <p:spPr>
          <a:xfrm>
            <a:off x="6979226" y="2199410"/>
            <a:ext cx="4426527" cy="50915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Media Queries</a:t>
            </a:r>
            <a:endParaRPr lang="en-GB" dirty="0"/>
          </a:p>
        </p:txBody>
      </p:sp>
      <p:sp>
        <p:nvSpPr>
          <p:cNvPr id="8" name="Rectangle 7"/>
          <p:cNvSpPr/>
          <p:nvPr/>
        </p:nvSpPr>
        <p:spPr>
          <a:xfrm>
            <a:off x="1122218" y="3044536"/>
            <a:ext cx="4502727" cy="519546"/>
          </a:xfrm>
          <a:prstGeom prst="rect">
            <a:avLst/>
          </a:prstGeom>
          <a:solidFill>
            <a:srgbClr val="FDD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Site To Device Viewport</a:t>
            </a:r>
            <a:endParaRPr lang="en-GB" dirty="0">
              <a:solidFill>
                <a:schemeClr val="tx1"/>
              </a:solidFill>
            </a:endParaRPr>
          </a:p>
        </p:txBody>
      </p:sp>
      <p:sp>
        <p:nvSpPr>
          <p:cNvPr id="9" name="Rectangle 8"/>
          <p:cNvSpPr/>
          <p:nvPr/>
        </p:nvSpPr>
        <p:spPr>
          <a:xfrm>
            <a:off x="1122218" y="3900054"/>
            <a:ext cx="4502727" cy="519546"/>
          </a:xfrm>
          <a:prstGeom prst="rect">
            <a:avLst/>
          </a:prstGeom>
          <a:solidFill>
            <a:srgbClr val="FDDF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Design Changes</a:t>
            </a:r>
            <a:endParaRPr lang="en-GB" dirty="0">
              <a:solidFill>
                <a:schemeClr val="tx1"/>
              </a:solidFill>
            </a:endParaRPr>
          </a:p>
        </p:txBody>
      </p:sp>
      <p:sp>
        <p:nvSpPr>
          <p:cNvPr id="10" name="Rectangle 9"/>
          <p:cNvSpPr/>
          <p:nvPr/>
        </p:nvSpPr>
        <p:spPr>
          <a:xfrm>
            <a:off x="6979227" y="3044536"/>
            <a:ext cx="4426527" cy="51954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Change Design Depending On Size</a:t>
            </a:r>
            <a:endParaRPr lang="en-GB" dirty="0">
              <a:solidFill>
                <a:schemeClr val="tx1"/>
              </a:solidFill>
            </a:endParaRPr>
          </a:p>
        </p:txBody>
      </p:sp>
      <p:sp>
        <p:nvSpPr>
          <p:cNvPr id="11" name="Rectangle 10"/>
          <p:cNvSpPr/>
          <p:nvPr/>
        </p:nvSpPr>
        <p:spPr>
          <a:xfrm>
            <a:off x="6979226" y="3900054"/>
            <a:ext cx="4426527" cy="51954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Design Changes Defined By us</a:t>
            </a:r>
            <a:endParaRPr lang="en-GB" dirty="0">
              <a:solidFill>
                <a:schemeClr val="tx1"/>
              </a:solidFill>
            </a:endParaRPr>
          </a:p>
        </p:txBody>
      </p:sp>
    </p:spTree>
    <p:extLst>
      <p:ext uri="{BB962C8B-B14F-4D97-AF65-F5344CB8AC3E}">
        <p14:creationId xmlns:p14="http://schemas.microsoft.com/office/powerpoint/2010/main" val="234716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GB" dirty="0"/>
              <a:t>Responsive Design Tools And Designing Websites "Mobile First"</a:t>
            </a:r>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The way we designed our website is actually a bit different from how modern websites are designed.</a:t>
            </a:r>
          </a:p>
          <a:p>
            <a:r>
              <a:rPr lang="en-US" dirty="0" smtClean="0"/>
              <a:t>We designed our website with the desktop browser in mind as it was easier to learn </a:t>
            </a:r>
            <a:r>
              <a:rPr lang="en-US" dirty="0" err="1" smtClean="0"/>
              <a:t>css</a:t>
            </a:r>
            <a:r>
              <a:rPr lang="en-US" dirty="0" smtClean="0"/>
              <a:t> that way but in real world development/design we take the mobile first approach.</a:t>
            </a:r>
          </a:p>
          <a:p>
            <a:r>
              <a:rPr lang="en-US" dirty="0" smtClean="0"/>
              <a:t>So we first design our website for a mobile device keeping the responsiveness in mind and then make changes so that the website translates nicely to desktop browsers too.</a:t>
            </a:r>
          </a:p>
          <a:p>
            <a:r>
              <a:rPr lang="en-US" dirty="0" smtClean="0"/>
              <a:t>So now from upcoming slides we will always look at the mobile design first make sure it works nicely on mobile and then move towards the desktop part.</a:t>
            </a:r>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97788501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Adding our First Media Queries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First lets copy our meta tag to all other html pages like packages , customers </a:t>
            </a:r>
            <a:r>
              <a:rPr lang="en-US" dirty="0" err="1" smtClean="0"/>
              <a:t>etc</a:t>
            </a:r>
            <a:r>
              <a:rPr lang="en-US" dirty="0" smtClean="0"/>
              <a:t> to make sure that our entire website is responsive not just the starting page.</a:t>
            </a:r>
          </a:p>
          <a:p>
            <a:r>
              <a:rPr lang="en-US" dirty="0" smtClean="0"/>
              <a:t>Now we don’t need to use device toggle view because since we added our meta tag we can simply reduce the width of the page to check for small screens.</a:t>
            </a:r>
          </a:p>
          <a:p>
            <a:r>
              <a:rPr lang="en-US" dirty="0" smtClean="0"/>
              <a:t>For starters we will design our website that looks good from 350px to about 640px </a:t>
            </a:r>
            <a:r>
              <a:rPr lang="en-US" dirty="0" err="1" smtClean="0"/>
              <a:t>i.e</a:t>
            </a:r>
            <a:r>
              <a:rPr lang="en-US" dirty="0" smtClean="0"/>
              <a:t> we follow a mobile first approach to design for a smaller screen first.</a:t>
            </a:r>
          </a:p>
          <a:p>
            <a:r>
              <a:rPr lang="en-US" dirty="0" smtClean="0"/>
              <a:t>Then we will change our design after 640 </a:t>
            </a:r>
            <a:r>
              <a:rPr lang="en-US" dirty="0" err="1" smtClean="0"/>
              <a:t>px</a:t>
            </a:r>
            <a:r>
              <a:rPr lang="en-US" dirty="0" smtClean="0"/>
              <a:t> like we can increase the font size </a:t>
            </a:r>
            <a:r>
              <a:rPr lang="en-US" dirty="0" err="1" smtClean="0"/>
              <a:t>etc</a:t>
            </a:r>
            <a:r>
              <a:rPr lang="en-US" dirty="0" smtClean="0"/>
              <a:t> as </a:t>
            </a:r>
            <a:r>
              <a:rPr lang="en-US" dirty="0" err="1" smtClean="0"/>
              <a:t>beyong</a:t>
            </a:r>
            <a:r>
              <a:rPr lang="en-US" dirty="0" smtClean="0"/>
              <a:t> 640px we will have a fairly </a:t>
            </a:r>
            <a:r>
              <a:rPr lang="en-US" dirty="0" err="1" smtClean="0"/>
              <a:t>lage</a:t>
            </a:r>
            <a:r>
              <a:rPr lang="en-US" dirty="0" smtClean="0"/>
              <a:t> device like a tab or even some  desktops.</a:t>
            </a:r>
          </a:p>
          <a:p>
            <a:r>
              <a:rPr lang="en-US" dirty="0" smtClean="0"/>
              <a:t>So we mainly want to change the image because we want to increase the height when we go  to a larger device &gt; 640px as we have more space available.</a:t>
            </a:r>
          </a:p>
          <a:p>
            <a:r>
              <a:rPr lang="en-US" dirty="0" smtClean="0"/>
              <a:t>We also will change the font size for our slogan maybe make it larger once we hit our 640px breakpoint.</a:t>
            </a:r>
          </a:p>
          <a:p>
            <a:r>
              <a:rPr lang="en-US" dirty="0" smtClean="0"/>
              <a:t>We also want to change our plans in such a way that below 640px they are not displayed next to each other but below each other. We can also do similar thing for the </a:t>
            </a:r>
            <a:r>
              <a:rPr lang="en-US" dirty="0" err="1" smtClean="0"/>
              <a:t>svg</a:t>
            </a:r>
            <a:r>
              <a:rPr lang="en-US" dirty="0" smtClean="0"/>
              <a:t> images in the footer and so on.</a:t>
            </a:r>
          </a:p>
          <a:p>
            <a:r>
              <a:rPr lang="en-US" dirty="0" smtClean="0"/>
              <a:t>So lets add a media query and try it out but for that we need a starting point which is all the code inside our main.css we need to modify it in a way that it looks great on a mobile screen </a:t>
            </a:r>
            <a:r>
              <a:rPr lang="en-US" dirty="0" err="1" smtClean="0"/>
              <a:t>ie</a:t>
            </a:r>
            <a:r>
              <a:rPr lang="en-US" dirty="0" smtClean="0"/>
              <a:t> less than 640px width first and then move forward</a:t>
            </a:r>
          </a:p>
          <a:p>
            <a:endParaRPr lang="en-US" dirty="0" smtClean="0"/>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65134895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Adding our First Media Queries</a:t>
            </a:r>
            <a:endParaRPr lang="en-GB" dirty="0"/>
          </a:p>
        </p:txBody>
      </p:sp>
      <p:sp>
        <p:nvSpPr>
          <p:cNvPr id="3" name="Content Placeholder 2"/>
          <p:cNvSpPr>
            <a:spLocks noGrp="1"/>
          </p:cNvSpPr>
          <p:nvPr>
            <p:ph idx="1"/>
          </p:nvPr>
        </p:nvSpPr>
        <p:spPr>
          <a:xfrm>
            <a:off x="677333" y="737756"/>
            <a:ext cx="11376121" cy="5818908"/>
          </a:xfrm>
        </p:spPr>
        <p:txBody>
          <a:bodyPr>
            <a:normAutofit fontScale="92500"/>
          </a:bodyPr>
          <a:lstStyle/>
          <a:p>
            <a:r>
              <a:rPr lang="en-US" dirty="0" smtClean="0"/>
              <a:t>Lets start with the slogan here the selector used is #product-overview h1{} which targets the </a:t>
            </a:r>
            <a:r>
              <a:rPr lang="en-US" dirty="0" err="1" smtClean="0"/>
              <a:t>slogan.Lets</a:t>
            </a:r>
            <a:r>
              <a:rPr lang="en-US" dirty="0" smtClean="0"/>
              <a:t> add a font size of 1.6 rem to this selector </a:t>
            </a:r>
            <a:r>
              <a:rPr lang="en-US" dirty="0" err="1" smtClean="0"/>
              <a:t>first.Although</a:t>
            </a:r>
            <a:r>
              <a:rPr lang="en-US" dirty="0" smtClean="0"/>
              <a:t> we changed the font size it became a bit larger but we will notice it stays the same size no matter how big or small our device is.</a:t>
            </a:r>
          </a:p>
          <a:p>
            <a:r>
              <a:rPr lang="en-US" dirty="0" smtClean="0"/>
              <a:t>Now lets add a media query to handle this just add following code below the selector #product-overview h1{}</a:t>
            </a:r>
          </a:p>
          <a:p>
            <a:r>
              <a:rPr lang="en-US" dirty="0" smtClean="0"/>
              <a:t>@media this tells that it’s a media query then after a space we have to specify a condition in parenthesis () this condition specifies when this media query should apply for example @media (min-width: 40rem) this simple means that whenever our width in software pixels is equal to or greater than 40rem or 640px the media query should kick in.</a:t>
            </a:r>
          </a:p>
          <a:p>
            <a:r>
              <a:rPr lang="en-US" dirty="0" smtClean="0"/>
              <a:t>Then we have to add curly braces { } and then using a selector write normal </a:t>
            </a:r>
            <a:r>
              <a:rPr lang="en-US" dirty="0" err="1" smtClean="0"/>
              <a:t>cxss</a:t>
            </a:r>
            <a:r>
              <a:rPr lang="en-US" dirty="0" smtClean="0"/>
              <a:t> code that should be applied whenever the condition is met.</a:t>
            </a:r>
          </a:p>
          <a:p>
            <a:r>
              <a:rPr lang="en-US" dirty="0" smtClean="0"/>
              <a:t>For example to change the font size of our slogan for larger devices we can add following code</a:t>
            </a:r>
          </a:p>
          <a:p>
            <a:pPr lvl="1"/>
            <a:r>
              <a:rPr lang="en-US" dirty="0" smtClean="0"/>
              <a:t>@media (min-width: 40rem) {</a:t>
            </a:r>
          </a:p>
          <a:p>
            <a:pPr marL="914400" lvl="2" indent="0">
              <a:buNone/>
            </a:pPr>
            <a:r>
              <a:rPr lang="en-US" dirty="0" smtClean="0"/>
              <a:t>#product-overview h1{</a:t>
            </a:r>
          </a:p>
          <a:p>
            <a:pPr marL="914400" lvl="2" indent="0">
              <a:buNone/>
            </a:pPr>
            <a:r>
              <a:rPr lang="en-US" dirty="0" smtClean="0"/>
              <a:t>	 font-size :3rem;</a:t>
            </a:r>
            <a:endParaRPr lang="en-US" dirty="0"/>
          </a:p>
          <a:p>
            <a:pPr marL="914400" lvl="2" indent="0">
              <a:buNone/>
            </a:pPr>
            <a:r>
              <a:rPr lang="en-US" dirty="0" smtClean="0"/>
              <a:t>}</a:t>
            </a:r>
            <a:endParaRPr lang="en-US" dirty="0"/>
          </a:p>
          <a:p>
            <a:pPr marL="457200" lvl="1" indent="0">
              <a:buNone/>
            </a:pPr>
            <a:r>
              <a:rPr lang="en-US" dirty="0" smtClean="0"/>
              <a:t>}</a:t>
            </a:r>
          </a:p>
          <a:p>
            <a:r>
              <a:rPr lang="en-US" dirty="0" smtClean="0"/>
              <a:t>So whenever our width increases greater than 40 rem the font size for our slogan changes to 3 rem from1.6 rem .increase the width on the browser to check how this works</a:t>
            </a:r>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227352221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Adding our First Media Queries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So we followed a mobile first approach here by setting the font size that looked nice on a smaller screen 1.6 rem and then added a media query to handle bigger sizes </a:t>
            </a:r>
            <a:r>
              <a:rPr lang="en-US" dirty="0" err="1" smtClean="0"/>
              <a:t>i.e</a:t>
            </a:r>
            <a:r>
              <a:rPr lang="en-US" dirty="0" smtClean="0"/>
              <a:t> &gt; 640px I n our case and changed the font size to 3 rem.</a:t>
            </a:r>
          </a:p>
          <a:p>
            <a:r>
              <a:rPr lang="en-US" dirty="0" smtClean="0"/>
              <a:t>Lets add another selector to the same media query to change the height of the image we have on bigger devices from 33vh to 40vh we can also change the background-position from left10% bottom 70%  to left 50% and 25% we can use the #product-overview{} selector for this so now our media query becomes</a:t>
            </a:r>
          </a:p>
          <a:p>
            <a:pPr lvl="1"/>
            <a:r>
              <a:rPr lang="en-US" dirty="0"/>
              <a:t>@media (min-width: 40rem) {</a:t>
            </a:r>
          </a:p>
          <a:p>
            <a:pPr marL="914400" lvl="2" indent="0">
              <a:buNone/>
            </a:pPr>
            <a:r>
              <a:rPr lang="en-US" dirty="0"/>
              <a:t>#</a:t>
            </a:r>
            <a:r>
              <a:rPr lang="en-US" dirty="0" smtClean="0"/>
              <a:t>product-overview{</a:t>
            </a:r>
          </a:p>
          <a:p>
            <a:pPr marL="914400" lvl="2" indent="0">
              <a:buNone/>
            </a:pPr>
            <a:r>
              <a:rPr lang="en-US" dirty="0" smtClean="0"/>
              <a:t>height:40vh;</a:t>
            </a:r>
          </a:p>
          <a:p>
            <a:pPr marL="914400" lvl="2" indent="0">
              <a:buNone/>
            </a:pPr>
            <a:r>
              <a:rPr lang="en-US" dirty="0"/>
              <a:t>b</a:t>
            </a:r>
            <a:r>
              <a:rPr lang="en-US" dirty="0" smtClean="0"/>
              <a:t>ackground-position:50% 25%;</a:t>
            </a:r>
            <a:endParaRPr lang="en-US" dirty="0"/>
          </a:p>
          <a:p>
            <a:pPr marL="914400" lvl="2" indent="0">
              <a:buNone/>
            </a:pPr>
            <a:r>
              <a:rPr lang="en-US" dirty="0" smtClean="0"/>
              <a:t>}</a:t>
            </a:r>
          </a:p>
          <a:p>
            <a:pPr marL="914400" lvl="2" indent="0">
              <a:buNone/>
            </a:pPr>
            <a:r>
              <a:rPr lang="en-US" dirty="0" smtClean="0"/>
              <a:t>#</a:t>
            </a:r>
            <a:r>
              <a:rPr lang="en-US" dirty="0"/>
              <a:t>product-overview h1{</a:t>
            </a:r>
          </a:p>
          <a:p>
            <a:pPr marL="914400" lvl="2" indent="0">
              <a:buNone/>
            </a:pPr>
            <a:r>
              <a:rPr lang="en-US" dirty="0"/>
              <a:t>	 font-size :3rem;</a:t>
            </a:r>
          </a:p>
          <a:p>
            <a:pPr marL="914400" lvl="2" indent="0">
              <a:buNone/>
            </a:pPr>
            <a:r>
              <a:rPr lang="en-US" dirty="0"/>
              <a:t>}</a:t>
            </a:r>
          </a:p>
          <a:p>
            <a:pPr marL="457200" lvl="1" indent="0">
              <a:buNone/>
            </a:pPr>
            <a:r>
              <a:rPr lang="en-US" dirty="0"/>
              <a:t>}</a:t>
            </a:r>
          </a:p>
          <a:p>
            <a:r>
              <a:rPr lang="en-US" dirty="0" smtClean="0"/>
              <a:t>This is how we added our first media </a:t>
            </a:r>
            <a:r>
              <a:rPr lang="en-US" dirty="0" err="1" smtClean="0"/>
              <a:t>query.We</a:t>
            </a:r>
            <a:r>
              <a:rPr lang="en-US" dirty="0" smtClean="0"/>
              <a:t> will dive deeper into media queries and the related syntax in upcoming slides.</a:t>
            </a:r>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185127964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0"/>
            <a:ext cx="11617036" cy="554182"/>
          </a:xfrm>
        </p:spPr>
        <p:txBody>
          <a:bodyPr>
            <a:normAutofit fontScale="90000"/>
          </a:bodyPr>
          <a:lstStyle/>
          <a:p>
            <a:r>
              <a:rPr lang="en-IN" dirty="0"/>
              <a:t>Things to Keep in Mind when Working with Media Queries</a:t>
            </a:r>
            <a:endParaRPr lang="en-GB" dirty="0"/>
          </a:p>
        </p:txBody>
      </p:sp>
      <p:sp>
        <p:nvSpPr>
          <p:cNvPr id="3" name="Content Placeholder 2"/>
          <p:cNvSpPr>
            <a:spLocks noGrp="1"/>
          </p:cNvSpPr>
          <p:nvPr>
            <p:ph idx="1"/>
          </p:nvPr>
        </p:nvSpPr>
        <p:spPr>
          <a:xfrm>
            <a:off x="677333" y="737756"/>
            <a:ext cx="11376121" cy="5818908"/>
          </a:xfrm>
        </p:spPr>
        <p:txBody>
          <a:bodyPr>
            <a:normAutofit fontScale="92500" lnSpcReduction="20000"/>
          </a:bodyPr>
          <a:lstStyle/>
          <a:p>
            <a:r>
              <a:rPr lang="en-US" dirty="0" smtClean="0"/>
              <a:t>So first thing to keep in mind is that the way we read a media query is like an if </a:t>
            </a:r>
            <a:r>
              <a:rPr lang="en-US" dirty="0" err="1" smtClean="0"/>
              <a:t>statement.We</a:t>
            </a:r>
            <a:r>
              <a:rPr lang="en-US" dirty="0" smtClean="0"/>
              <a:t> simply say that if the condition specified in parenthesis () is the </a:t>
            </a:r>
            <a:r>
              <a:rPr lang="en-US" dirty="0" err="1" smtClean="0"/>
              <a:t>the</a:t>
            </a:r>
            <a:r>
              <a:rPr lang="en-US" dirty="0" smtClean="0"/>
              <a:t> code written in curly braces {} is applied.</a:t>
            </a:r>
          </a:p>
          <a:p>
            <a:r>
              <a:rPr lang="en-US" dirty="0" smtClean="0"/>
              <a:t>Second important thing is that we need to follow mobile first approach so all the code outside the media queries target the mobile devices and  our media queries will kick in once our condition in () parenthesis is evaluated to true.</a:t>
            </a:r>
          </a:p>
          <a:p>
            <a:r>
              <a:rPr lang="en-US" dirty="0" smtClean="0"/>
              <a:t>Although the recommended approach is mobile first we can also work in reverse order </a:t>
            </a:r>
            <a:r>
              <a:rPr lang="en-US" dirty="0" err="1" smtClean="0"/>
              <a:t>i.e</a:t>
            </a:r>
            <a:r>
              <a:rPr lang="en-US" dirty="0" smtClean="0"/>
              <a:t> we design for desktop and add media queries for mobile devices so in our case if we follow that approach the condition in our media query will change from (min-width: 40rem) to (max-width: 40rem) as this condition specifies that the media query should kick in if our width is equal or smaller than 40 rem.</a:t>
            </a:r>
          </a:p>
          <a:p>
            <a:r>
              <a:rPr lang="en-US" dirty="0" smtClean="0"/>
              <a:t>We are not limited to a single media query we can add multiple media queries below each </a:t>
            </a:r>
            <a:r>
              <a:rPr lang="en-US" dirty="0" err="1" smtClean="0"/>
              <a:t>other.Like</a:t>
            </a:r>
            <a:r>
              <a:rPr lang="en-US" dirty="0" smtClean="0"/>
              <a:t> if we want to add a different style for very large devices  </a:t>
            </a:r>
            <a:r>
              <a:rPr lang="en-US" dirty="0" err="1" smtClean="0"/>
              <a:t>i.e</a:t>
            </a:r>
            <a:r>
              <a:rPr lang="en-US" dirty="0" smtClean="0"/>
              <a:t> (min-width: 60rem) then we can use this condition and add one more media query and maybe set font-size: 5 rem and height:50vh.</a:t>
            </a:r>
          </a:p>
          <a:p>
            <a:r>
              <a:rPr lang="en-US" dirty="0" smtClean="0"/>
              <a:t>Although there are same properties in  both media queries the cascading logic that the one that comes later will be applied wont work as both of them work at different limits like font-size 3 rem will be se for width 40 rem to 59 rem and font-size:5 rem will be set for width 60 rem and greater.</a:t>
            </a:r>
          </a:p>
          <a:p>
            <a:r>
              <a:rPr lang="en-US" dirty="0" smtClean="0"/>
              <a:t>If the conditions in both media queries are true simultaneously then the cascading logic does follow and the one specified later will take precedence</a:t>
            </a:r>
          </a:p>
          <a:p>
            <a:r>
              <a:rPr lang="en-US" dirty="0" smtClean="0"/>
              <a:t>Also we need to specify the media queries in correct order for example if we specify 60 </a:t>
            </a:r>
            <a:r>
              <a:rPr lang="en-US" dirty="0" err="1" smtClean="0"/>
              <a:t>brem</a:t>
            </a:r>
            <a:r>
              <a:rPr lang="en-US" dirty="0" smtClean="0"/>
              <a:t> width media query first and then 40 rem the code runs from top to bottom so if at first width is very small less than 40 rem the mobile design outside media queries is applied than if we increase it to greater than 40 rem the 40 rem one is applied but then even at 60 rem it will keep the 40 rem applied because even at 60 rem the width&gt;40 rem is true and this condition is evaluated after width&gt;60 rem because it is specified later in </a:t>
            </a:r>
            <a:r>
              <a:rPr lang="en-US" dirty="0" err="1" smtClean="0"/>
              <a:t>css</a:t>
            </a:r>
            <a:r>
              <a:rPr lang="en-US" dirty="0" smtClean="0"/>
              <a:t> .So we should add 40 rem query first and 60 later.</a:t>
            </a:r>
            <a:endParaRPr lang="en-US" dirty="0" smtClean="0"/>
          </a:p>
          <a:p>
            <a:endParaRPr lang="en-US" dirty="0" smtClean="0"/>
          </a:p>
          <a:p>
            <a:endParaRPr lang="en-IN" dirty="0"/>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273521397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a:t>
            </a:r>
            <a:r>
              <a:rPr lang="en-GB" smtClean="0"/>
              <a:t>margin goes </a:t>
            </a:r>
            <a:r>
              <a:rPr lang="en-GB" dirty="0" smtClean="0"/>
              <a:t>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11937</TotalTime>
  <Words>35288</Words>
  <Application>Microsoft Office PowerPoint</Application>
  <PresentationFormat>Widescreen</PresentationFormat>
  <Paragraphs>2205</Paragraphs>
  <Slides>196</Slides>
  <Notes>149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196</vt:i4>
      </vt:variant>
    </vt:vector>
  </HeadingPairs>
  <TitlesOfParts>
    <vt:vector size="203"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Choosing the Right Unit</vt:lpstr>
      <vt:lpstr>Using "auto" to Center Elements/Code clean up</vt:lpstr>
      <vt:lpstr>Summary</vt:lpstr>
      <vt:lpstr>Useful Links</vt:lpstr>
      <vt:lpstr>Section -9 -:Working with JavaScript &amp; CSS</vt:lpstr>
      <vt:lpstr>Adding a Modal</vt:lpstr>
      <vt:lpstr>Selecting &amp; Manipulating Styles with JavaScript/Typescript</vt:lpstr>
      <vt:lpstr>Selecting &amp; Manipulating Styles with JavaScript/Typescript</vt:lpstr>
      <vt:lpstr>Selecting &amp; Manipulating Styles with JavaScript/Typescript</vt:lpstr>
      <vt:lpstr>Adding an Event Listener</vt:lpstr>
      <vt:lpstr>Adding an Event Listener</vt:lpstr>
      <vt:lpstr>Adding a Side Navigation Bar</vt:lpstr>
      <vt:lpstr>Adding a Hamburger button</vt:lpstr>
      <vt:lpstr>Opening and Closing the Hamburger Menu</vt:lpstr>
      <vt:lpstr>Manipulating Element Classes</vt:lpstr>
      <vt:lpstr>Understanding Property Notations</vt:lpstr>
      <vt:lpstr>Code Clean up</vt:lpstr>
      <vt:lpstr>Summary</vt:lpstr>
      <vt:lpstr>Useful Links</vt:lpstr>
      <vt:lpstr>Section -10 -:Making our Website Responsive</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the "viewport" Metatag</vt:lpstr>
      <vt:lpstr>Responsive Design Tools And Designing Websites "Mobile First"</vt:lpstr>
      <vt:lpstr>Responsive Design Tools And Designing Websites "Mobile First"</vt:lpstr>
      <vt:lpstr>Adding our First Media Queries</vt:lpstr>
      <vt:lpstr>Adding our First Media Queries</vt:lpstr>
      <vt:lpstr>Adding our First Media Queries</vt:lpstr>
      <vt:lpstr>Things to Keep in Mind when Working with Media Queries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740</cp:revision>
  <dcterms:created xsi:type="dcterms:W3CDTF">2019-03-17T17:13:50Z</dcterms:created>
  <dcterms:modified xsi:type="dcterms:W3CDTF">2021-04-28T19:37:49Z</dcterms:modified>
</cp:coreProperties>
</file>